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notesSlides/notesSlide15.xml" ContentType="application/vnd.openxmlformats-officedocument.presentationml.notesSlide+xml"/>
  <Override PartName="/ppt/charts/chart22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drawings/drawing8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6.xml" ContentType="application/vnd.openxmlformats-officedocument.drawingml.chart+xml"/>
  <Override PartName="/ppt/notesSlides/notesSlide24.xml" ContentType="application/vnd.openxmlformats-officedocument.presentationml.notesSlide+xml"/>
  <Override PartName="/ppt/charts/chart27.xml" ContentType="application/vnd.openxmlformats-officedocument.drawingml.chart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69"/>
  </p:notesMasterIdLst>
  <p:handoutMasterIdLst>
    <p:handoutMasterId r:id="rId70"/>
  </p:handoutMasterIdLst>
  <p:sldIdLst>
    <p:sldId id="389" r:id="rId2"/>
    <p:sldId id="390" r:id="rId3"/>
    <p:sldId id="478" r:id="rId4"/>
    <p:sldId id="459" r:id="rId5"/>
    <p:sldId id="392" r:id="rId6"/>
    <p:sldId id="473" r:id="rId7"/>
    <p:sldId id="394" r:id="rId8"/>
    <p:sldId id="395" r:id="rId9"/>
    <p:sldId id="479" r:id="rId10"/>
    <p:sldId id="396" r:id="rId11"/>
    <p:sldId id="398" r:id="rId12"/>
    <p:sldId id="399" r:id="rId13"/>
    <p:sldId id="400" r:id="rId14"/>
    <p:sldId id="401" r:id="rId15"/>
    <p:sldId id="402" r:id="rId16"/>
    <p:sldId id="487" r:id="rId17"/>
    <p:sldId id="481" r:id="rId18"/>
    <p:sldId id="480" r:id="rId19"/>
    <p:sldId id="493" r:id="rId20"/>
    <p:sldId id="494" r:id="rId21"/>
    <p:sldId id="495" r:id="rId22"/>
    <p:sldId id="496" r:id="rId23"/>
    <p:sldId id="497" r:id="rId24"/>
    <p:sldId id="498" r:id="rId25"/>
    <p:sldId id="499" r:id="rId26"/>
    <p:sldId id="500" r:id="rId27"/>
    <p:sldId id="501" r:id="rId28"/>
    <p:sldId id="502" r:id="rId29"/>
    <p:sldId id="503" r:id="rId30"/>
    <p:sldId id="504" r:id="rId31"/>
    <p:sldId id="505" r:id="rId32"/>
    <p:sldId id="506" r:id="rId33"/>
    <p:sldId id="419" r:id="rId34"/>
    <p:sldId id="420" r:id="rId35"/>
    <p:sldId id="423" r:id="rId36"/>
    <p:sldId id="424" r:id="rId37"/>
    <p:sldId id="425" r:id="rId38"/>
    <p:sldId id="426" r:id="rId39"/>
    <p:sldId id="427" r:id="rId40"/>
    <p:sldId id="428" r:id="rId41"/>
    <p:sldId id="429" r:id="rId42"/>
    <p:sldId id="482" r:id="rId43"/>
    <p:sldId id="430" r:id="rId44"/>
    <p:sldId id="431" r:id="rId45"/>
    <p:sldId id="432" r:id="rId46"/>
    <p:sldId id="491" r:id="rId47"/>
    <p:sldId id="434" r:id="rId48"/>
    <p:sldId id="435" r:id="rId49"/>
    <p:sldId id="436" r:id="rId50"/>
    <p:sldId id="492" r:id="rId51"/>
    <p:sldId id="438" r:id="rId52"/>
    <p:sldId id="439" r:id="rId53"/>
    <p:sldId id="440" r:id="rId54"/>
    <p:sldId id="441" r:id="rId55"/>
    <p:sldId id="442" r:id="rId56"/>
    <p:sldId id="443" r:id="rId57"/>
    <p:sldId id="444" r:id="rId58"/>
    <p:sldId id="445" r:id="rId59"/>
    <p:sldId id="446" r:id="rId60"/>
    <p:sldId id="450" r:id="rId61"/>
    <p:sldId id="451" r:id="rId62"/>
    <p:sldId id="452" r:id="rId63"/>
    <p:sldId id="454" r:id="rId64"/>
    <p:sldId id="488" r:id="rId65"/>
    <p:sldId id="489" r:id="rId66"/>
    <p:sldId id="457" r:id="rId67"/>
    <p:sldId id="458" r:id="rId6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CC00FF"/>
    <a:srgbClr val="D60093"/>
    <a:srgbClr val="C0C0C0"/>
    <a:srgbClr val="003192"/>
    <a:srgbClr val="FF3399"/>
    <a:srgbClr val="FF7C80"/>
    <a:srgbClr val="F7E9F1"/>
    <a:srgbClr val="CCCC00"/>
    <a:srgbClr val="FBE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875" autoAdjust="0"/>
    <p:restoredTop sz="98514" autoAdjust="0"/>
  </p:normalViewPr>
  <p:slideViewPr>
    <p:cSldViewPr>
      <p:cViewPr>
        <p:scale>
          <a:sx n="100" d="100"/>
          <a:sy n="100" d="100"/>
        </p:scale>
        <p:origin x="-194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>
        <c:manualLayout>
          <c:layoutTarget val="inner"/>
          <c:xMode val="edge"/>
          <c:yMode val="edge"/>
          <c:x val="7.8697194564588624E-2"/>
          <c:y val="5.8756308221645411E-2"/>
          <c:w val="0.7838252731014157"/>
          <c:h val="0.7395884884844444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layout>
                <c:manualLayout>
                  <c:x val="-4.523276149393364E-2"/>
                  <c:y val="3.4872808745156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0092173666536E-2"/>
                  <c:y val="3.2200757154928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50796750552621E-2"/>
                  <c:y val="4.556206717772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150942040922655E-2"/>
                  <c:y val="4.556206717772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3069242306410403E-2"/>
                  <c:y val="4.02175431686041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91115450773669E-2"/>
                  <c:y val="4.556206717772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431579441364746E-2"/>
                  <c:y val="4.28898051731625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3829454773224431E-2"/>
                  <c:y val="5.09065911868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829454773224327E-2"/>
                  <c:y val="4.5562067177721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1362.6</c:v>
                </c:pt>
                <c:pt idx="1">
                  <c:v>2755.5</c:v>
                </c:pt>
                <c:pt idx="2">
                  <c:v>4428.2</c:v>
                </c:pt>
                <c:pt idx="3">
                  <c:v>6114.9</c:v>
                </c:pt>
                <c:pt idx="4">
                  <c:v>8072.7</c:v>
                </c:pt>
                <c:pt idx="5">
                  <c:v>10182.799999999997</c:v>
                </c:pt>
                <c:pt idx="6">
                  <c:v>12364.3</c:v>
                </c:pt>
                <c:pt idx="7">
                  <c:v>14497.2</c:v>
                </c:pt>
                <c:pt idx="8">
                  <c:v>16649.3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txPr>
              <a:bodyPr/>
              <a:lstStyle/>
              <a:p>
                <a:pPr>
                  <a:defRPr sz="14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1420.4</c:v>
                </c:pt>
                <c:pt idx="1">
                  <c:v>2945.7</c:v>
                </c:pt>
                <c:pt idx="2">
                  <c:v>4924.3</c:v>
                </c:pt>
                <c:pt idx="3">
                  <c:v>6978.2</c:v>
                </c:pt>
                <c:pt idx="4">
                  <c:v>9288</c:v>
                </c:pt>
                <c:pt idx="5">
                  <c:v>11438.9</c:v>
                </c:pt>
                <c:pt idx="6">
                  <c:v>13716.4</c:v>
                </c:pt>
                <c:pt idx="7">
                  <c:v>15859.7</c:v>
                </c:pt>
                <c:pt idx="8">
                  <c:v>17927.7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3084672"/>
        <c:axId val="153086208"/>
      </c:lineChart>
      <c:catAx>
        <c:axId val="153084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3086208"/>
        <c:crosses val="autoZero"/>
        <c:auto val="1"/>
        <c:lblAlgn val="ctr"/>
        <c:lblOffset val="100"/>
        <c:noMultiLvlLbl val="0"/>
      </c:catAx>
      <c:valAx>
        <c:axId val="15308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308467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7146782541403467"/>
          <c:y val="0.16667382075392292"/>
          <c:w val="0.1270117496523375"/>
          <c:h val="0.31925829789956012"/>
        </c:manualLayout>
      </c:layout>
      <c:overlay val="0"/>
      <c:txPr>
        <a:bodyPr/>
        <a:lstStyle/>
        <a:p>
          <a:pPr>
            <a:defRPr sz="15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4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42E-2"/>
          <c:y val="3.4345155783681046E-2"/>
          <c:w val="0.90908637466207454"/>
          <c:h val="0.88428910597211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1.5034859140460802E-2"/>
                  <c:y val="0.275738561728435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75958379057E-2"/>
                  <c:y val="0.240039913865779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2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123919260027E-2"/>
                  <c:y val="0.186743956553846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4E-2"/>
                  <c:y val="0.3319892560957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7E-2"/>
                  <c:y val="0.2074932850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 факт</c:v>
                </c:pt>
                <c:pt idx="1">
                  <c:v>2019г.  ожидаемое</c:v>
                </c:pt>
                <c:pt idx="2">
                  <c:v>2020г.  прогноз</c:v>
                </c:pt>
                <c:pt idx="3">
                  <c:v>2021г.  прогноз</c:v>
                </c:pt>
                <c:pt idx="4">
                  <c:v>2022г.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385192</c:v>
                </c:pt>
                <c:pt idx="1">
                  <c:v>367684</c:v>
                </c:pt>
                <c:pt idx="2">
                  <c:v>424862</c:v>
                </c:pt>
                <c:pt idx="3">
                  <c:v>425800</c:v>
                </c:pt>
                <c:pt idx="4">
                  <c:v>458700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2598272"/>
        <c:axId val="163718272"/>
        <c:axId val="0"/>
      </c:bar3DChart>
      <c:catAx>
        <c:axId val="16259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rgbClr val="003E6C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63718272"/>
        <c:crosses val="autoZero"/>
        <c:auto val="1"/>
        <c:lblAlgn val="ctr"/>
        <c:lblOffset val="15"/>
        <c:noMultiLvlLbl val="0"/>
      </c:catAx>
      <c:valAx>
        <c:axId val="163718272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2598272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noFill/>
    <a:ln w="38100">
      <a:solidFill>
        <a:schemeClr val="bg1"/>
      </a:solidFill>
    </a:ln>
    <a:effectLst>
      <a:glow>
        <a:schemeClr val="bg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100485499191261E-2"/>
          <c:y val="8.8773645579182728E-2"/>
          <c:w val="0.79669416406909954"/>
          <c:h val="0.623826440853299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Поступление  НДФЛ млн. руб.</c:v>
                </c:pt>
              </c:strCache>
            </c:strRef>
          </c:tx>
          <c:dLbls>
            <c:dLbl>
              <c:idx val="0"/>
              <c:layout>
                <c:manualLayout>
                  <c:x val="-2.9919794368060589E-2"/>
                  <c:y val="7.7885293973348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92328542405093E-2"/>
                  <c:y val="0.107841176270789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3069246406803816E-2"/>
                  <c:y val="9.5858823351813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9428765036619E-2"/>
                  <c:y val="0.113832352730278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919794368060589E-2"/>
                  <c:y val="8.98676468923249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21869844554703E-2"/>
                  <c:y val="9.5858823351813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195616309945761E-2"/>
                  <c:y val="0.101849999811301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>
                    <a:solidFill>
                      <a:srgbClr val="591D3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385.19200000000001</c:v>
                </c:pt>
                <c:pt idx="1">
                  <c:v>367.68400000000008</c:v>
                </c:pt>
                <c:pt idx="2" formatCode="0.000">
                  <c:v>424.86200000000002</c:v>
                </c:pt>
                <c:pt idx="3" formatCode="0.000">
                  <c:v>425.8</c:v>
                </c:pt>
                <c:pt idx="4" formatCode="0.000">
                  <c:v>458.7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Норматив отчислений по НДФЛ %</c:v>
                </c:pt>
              </c:strCache>
            </c:strRef>
          </c:tx>
          <c:spPr>
            <a:ln>
              <a:solidFill>
                <a:srgbClr val="003192"/>
              </a:solidFill>
            </a:ln>
          </c:spPr>
          <c:marker>
            <c:spPr>
              <a:solidFill>
                <a:srgbClr val="0044CC"/>
              </a:solidFill>
              <a:ln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4.7828960623960796E-2"/>
                  <c:y val="-8.566508483184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893100389975509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398445370476668E-2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6524E-3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9.5743330106178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44CC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</c:v>
                </c:pt>
                <c:pt idx="1">
                  <c:v>41</c:v>
                </c:pt>
                <c:pt idx="2">
                  <c:v>47</c:v>
                </c:pt>
                <c:pt idx="3">
                  <c:v>44</c:v>
                </c:pt>
                <c:pt idx="4">
                  <c:v>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3866880"/>
        <c:axId val="163897344"/>
      </c:lineChart>
      <c:catAx>
        <c:axId val="16386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319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3897344"/>
        <c:crosses val="autoZero"/>
        <c:auto val="1"/>
        <c:lblAlgn val="ctr"/>
        <c:lblOffset val="100"/>
        <c:noMultiLvlLbl val="0"/>
      </c:catAx>
      <c:valAx>
        <c:axId val="16389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386688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84185683756577134"/>
          <c:y val="2.9621840875758317E-3"/>
          <c:w val="0.14850435126557754"/>
          <c:h val="0.9796702181115754"/>
        </c:manualLayout>
      </c:layout>
      <c:overlay val="0"/>
      <c:txPr>
        <a:bodyPr/>
        <a:lstStyle/>
        <a:p>
          <a:pPr>
            <a:defRPr sz="120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6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454534241958042E-2"/>
          <c:y val="3.4345155783681046E-2"/>
          <c:w val="0.90908637466207454"/>
          <c:h val="0.884289105972112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физ.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667694173340454E-3"/>
                  <c:y val="0.16674060840849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902638878166081E-2"/>
                  <c:y val="0.28196230819710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797173221240262E-2"/>
                  <c:y val="0.225999398759614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49610621650867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91208039031445E-2"/>
                  <c:y val="0.245435087733197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912123919260204E-2"/>
                  <c:y val="0.33198925609572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1744159324763007E-2"/>
                  <c:y val="0.207493285059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2018г. факт</c:v>
                </c:pt>
                <c:pt idx="1">
                  <c:v>2019г. ожидаемое</c:v>
                </c:pt>
                <c:pt idx="2">
                  <c:v>2020г. прогноз</c:v>
                </c:pt>
                <c:pt idx="3">
                  <c:v>2021г. прогноз</c:v>
                </c:pt>
                <c:pt idx="4">
                  <c:v>2022г.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16607</c:v>
                </c:pt>
                <c:pt idx="1">
                  <c:v>17299</c:v>
                </c:pt>
                <c:pt idx="2">
                  <c:v>17225</c:v>
                </c:pt>
                <c:pt idx="3">
                  <c:v>17053</c:v>
                </c:pt>
                <c:pt idx="4">
                  <c:v>17548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gapDepth val="38"/>
        <c:shape val="cylinder"/>
        <c:axId val="162809728"/>
        <c:axId val="162811264"/>
        <c:axId val="0"/>
      </c:bar3DChart>
      <c:catAx>
        <c:axId val="1628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rgbClr val="0070C0"/>
            </a:solidFill>
          </a:ln>
        </c:spPr>
        <c:txPr>
          <a:bodyPr rot="0" anchor="b" anchorCtr="0"/>
          <a:lstStyle/>
          <a:p>
            <a:pPr>
              <a:defRPr sz="1100" b="1" baseline="0">
                <a:solidFill>
                  <a:schemeClr val="tx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62811264"/>
        <c:crosses val="autoZero"/>
        <c:auto val="1"/>
        <c:lblAlgn val="ctr"/>
        <c:lblOffset val="15"/>
        <c:noMultiLvlLbl val="0"/>
      </c:catAx>
      <c:valAx>
        <c:axId val="162811264"/>
        <c:scaling>
          <c:orientation val="minMax"/>
        </c:scaling>
        <c:delete val="0"/>
        <c:axPos val="l"/>
        <c:majorGridlines>
          <c:spPr>
            <a:ln w="6350">
              <a:solidFill>
                <a:schemeClr val="tx2">
                  <a:lumMod val="40000"/>
                  <a:lumOff val="60000"/>
                </a:schemeClr>
              </a:solidFill>
            </a:ln>
          </c:spPr>
        </c:majorGridlines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300" b="1" baseline="0"/>
            </a:pPr>
            <a:endParaRPr lang="ru-RU"/>
          </a:p>
        </c:txPr>
        <c:crossAx val="162809728"/>
        <c:crosses val="autoZero"/>
        <c:crossBetween val="between"/>
      </c:valAx>
      <c:spPr>
        <a:solidFill>
          <a:schemeClr val="bg1"/>
        </a:solidFill>
        <a:ln w="6350">
          <a:solidFill>
            <a:srgbClr val="9C5BCD"/>
          </a:solidFill>
        </a:ln>
      </c:spPr>
    </c:plotArea>
    <c:plotVisOnly val="1"/>
    <c:dispBlanksAs val="gap"/>
    <c:showDLblsOverMax val="0"/>
  </c:chart>
  <c:spPr>
    <a:solidFill>
      <a:srgbClr val="FBECE5"/>
    </a:solidFill>
    <a:ln w="38100">
      <a:solidFill>
        <a:srgbClr val="FBECE5">
          <a:alpha val="67000"/>
        </a:srgbClr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310989083942675E-2"/>
          <c:y val="3.4090096666773262E-2"/>
          <c:w val="0.89035941901158"/>
          <c:h val="0.760213646896376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9C5BCD"/>
            </a:solidFill>
          </c:spPr>
          <c:invertIfNegative val="0"/>
          <c:dLbls>
            <c:dLbl>
              <c:idx val="0"/>
              <c:layout>
                <c:manualLayout>
                  <c:x val="1.2729561327919681E-2"/>
                  <c:y val="0.24072969661173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33957198033087E-2"/>
                  <c:y val="0.1708646785956044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31 849 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607088324276138E-2"/>
                  <c:y val="0.21807423183138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78138485029558E-2"/>
                  <c:y val="0.233059421968987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6697584431104E-2"/>
                  <c:y val="0.22676051867252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055813203592531E-2"/>
                  <c:y val="0.185817647245544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3550231883233281E-2"/>
                  <c:y val="0.160622034059707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 факт</c:v>
                </c:pt>
                <c:pt idx="1">
                  <c:v>2019 г ожидаемое</c:v>
                </c:pt>
                <c:pt idx="2">
                  <c:v>2020 г прогноз</c:v>
                </c:pt>
                <c:pt idx="3">
                  <c:v>2021 г прогноз</c:v>
                </c:pt>
                <c:pt idx="4">
                  <c:v>2022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24209</c:v>
                </c:pt>
                <c:pt idx="1">
                  <c:v>31849</c:v>
                </c:pt>
                <c:pt idx="2">
                  <c:v>31697</c:v>
                </c:pt>
                <c:pt idx="3">
                  <c:v>31697</c:v>
                </c:pt>
                <c:pt idx="4">
                  <c:v>31697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gapDepth val="14"/>
        <c:shape val="cylinder"/>
        <c:axId val="163048832"/>
        <c:axId val="163513472"/>
        <c:axId val="0"/>
      </c:bar3DChart>
      <c:catAx>
        <c:axId val="1630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i="0" baseline="0">
                <a:solidFill>
                  <a:srgbClr val="7030A0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63513472"/>
        <c:crosses val="autoZero"/>
        <c:auto val="1"/>
        <c:lblAlgn val="ctr"/>
        <c:lblOffset val="100"/>
        <c:noMultiLvlLbl val="0"/>
      </c:catAx>
      <c:valAx>
        <c:axId val="163513472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3048832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 w="38100">
      <a:solidFill>
        <a:schemeClr val="bg1"/>
      </a:solidFill>
    </a:ln>
    <a:effectLst>
      <a:glow>
        <a:schemeClr val="accent1"/>
      </a:glow>
      <a:softEdge rad="0"/>
    </a:effectLst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110"/>
      <c:depthPercent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344631175434283E-2"/>
          <c:y val="9.0595947464658017E-2"/>
          <c:w val="0.90624489435814348"/>
          <c:h val="0.65882167776565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511972992730053E-3"/>
                  <c:y val="0.1936211880597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543635207666005E-3"/>
                  <c:y val="0.170248637427412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6 117</a:t>
                    </a:r>
                    <a:r>
                      <a:rPr lang="en-US" dirty="0" smtClean="0"/>
                      <a:t>  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718833294900013E-3"/>
                  <c:y val="0.18642863211277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641897865690004E-3"/>
                  <c:y val="0.19665516467669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374664252991498E-2"/>
                  <c:y val="0.292775748228410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28379573137999E-3"/>
                  <c:y val="0.181402502118501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74664252991498E-2"/>
                  <c:y val="0.27397173734508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 факт</c:v>
                </c:pt>
                <c:pt idx="1">
                  <c:v>2019 г ожидаемое</c:v>
                </c:pt>
                <c:pt idx="2">
                  <c:v>2020 г прогноз</c:v>
                </c:pt>
                <c:pt idx="3">
                  <c:v>2021 г прогноз</c:v>
                </c:pt>
                <c:pt idx="4">
                  <c:v>2022 г прогноз</c:v>
                </c:pt>
              </c:strCache>
            </c:strRef>
          </c:cat>
          <c:val>
            <c:numRef>
              <c:f>Лист1!$B$2:$B$6</c:f>
              <c:numCache>
                <c:formatCode>_-* #,##0_р_._-;\-* #,##0_р_._-;_-* "-"??_р_._-;_-@_-</c:formatCode>
                <c:ptCount val="5"/>
                <c:pt idx="0">
                  <c:v>6726</c:v>
                </c:pt>
                <c:pt idx="1">
                  <c:v>6117</c:v>
                </c:pt>
                <c:pt idx="2">
                  <c:v>7009</c:v>
                </c:pt>
                <c:pt idx="3">
                  <c:v>7268</c:v>
                </c:pt>
                <c:pt idx="4">
                  <c:v>7537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gapDepth val="0"/>
        <c:shape val="cylinder"/>
        <c:axId val="163558528"/>
        <c:axId val="163560064"/>
        <c:axId val="0"/>
      </c:bar3DChart>
      <c:catAx>
        <c:axId val="163558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rgbClr val="662D02"/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63560064"/>
        <c:crosses val="autoZero"/>
        <c:auto val="1"/>
        <c:lblAlgn val="ctr"/>
        <c:lblOffset val="100"/>
        <c:noMultiLvlLbl val="0"/>
      </c:catAx>
      <c:valAx>
        <c:axId val="163560064"/>
        <c:scaling>
          <c:orientation val="minMax"/>
        </c:scaling>
        <c:delete val="0"/>
        <c:axPos val="l"/>
        <c:majorGridlines/>
        <c:numFmt formatCode="_-* #,##0_р_._-;\-* #,##0_р_._-;_-* &quot;-&quot;??_р_._-;_-@_-" sourceLinked="1"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aseline="0"/>
            </a:pPr>
            <a:endParaRPr lang="ru-RU"/>
          </a:p>
        </c:txPr>
        <c:crossAx val="163558528"/>
        <c:crosses val="autoZero"/>
        <c:crossBetween val="between"/>
        <c:majorUnit val="2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2.1164315076102655E-2"/>
          <c:w val="1"/>
          <c:h val="0.7727508054660594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003192"/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141900808067625E-2"/>
                  <c:y val="-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28356877581815E-2"/>
                  <c:y val="-1.83906758790598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575164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829220634817055E-2"/>
                  <c:y val="2.452090117207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29929148619727E-2"/>
                  <c:y val="1.2260450586039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359149783436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41E-3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0629966935548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489745</c:v>
                </c:pt>
                <c:pt idx="1">
                  <c:v>512562</c:v>
                </c:pt>
                <c:pt idx="2">
                  <c:v>568922</c:v>
                </c:pt>
                <c:pt idx="3">
                  <c:v>572217</c:v>
                </c:pt>
                <c:pt idx="4">
                  <c:v>605177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8404199779569641E-3"/>
                  <c:y val="-2.5408056512239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73403329659493E-2"/>
                  <c:y val="-4.9448595217815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33917280584718E-2"/>
                  <c:y val="2.3126288437087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734033296594982E-2"/>
                  <c:y val="-2.4952021388794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680839955913921E-2"/>
                  <c:y val="-1.8246429409078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4734033296594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36701664829746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0313823307616453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68186</c:v>
                </c:pt>
                <c:pt idx="1">
                  <c:v>74833</c:v>
                </c:pt>
                <c:pt idx="2">
                  <c:v>81970</c:v>
                </c:pt>
                <c:pt idx="3">
                  <c:v>83168</c:v>
                </c:pt>
                <c:pt idx="4">
                  <c:v>88415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693E-2"/>
                  <c:y val="3.0651126465099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29929148619727E-2"/>
                  <c:y val="-9.19533793952995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9606357677359479E-2"/>
                  <c:y val="5.50208927403128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1225527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29929148619727E-2"/>
                  <c:y val="9.19533793952995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1090407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359149783436723E-2"/>
                  <c:y val="-3.065112646509980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1102957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6829220634817163E-2"/>
                  <c:y val="9.1950965920774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8404199779569641E-3"/>
                  <c:y val="-7.48560641663824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68083995591381E-2"/>
                  <c:y val="-4.9904042777588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1200000"/>
              <a:lstStyle/>
              <a:p>
                <a:pPr>
                  <a:defRPr sz="160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1181153</c:v>
                </c:pt>
                <c:pt idx="1">
                  <c:v>1197874</c:v>
                </c:pt>
                <c:pt idx="2">
                  <c:v>1216567</c:v>
                </c:pt>
                <c:pt idx="3">
                  <c:v>1075264</c:v>
                </c:pt>
                <c:pt idx="4">
                  <c:v>1086831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3"/>
        <c:gapDepth val="49"/>
        <c:shape val="cylinder"/>
        <c:axId val="164400512"/>
        <c:axId val="164418688"/>
        <c:axId val="0"/>
      </c:bar3DChart>
      <c:catAx>
        <c:axId val="164400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4418688"/>
        <c:crosses val="autoZero"/>
        <c:auto val="1"/>
        <c:lblAlgn val="ctr"/>
        <c:lblOffset val="100"/>
        <c:noMultiLvlLbl val="0"/>
      </c:catAx>
      <c:valAx>
        <c:axId val="164418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44005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65"/>
          <c:w val="0.97791043306421499"/>
          <c:h val="8.5072804872515451E-2"/>
        </c:manualLayout>
      </c:layout>
      <c:overlay val="0"/>
    </c:legend>
    <c:plotVisOnly val="1"/>
    <c:dispBlanksAs val="gap"/>
    <c:showDLblsOverMax val="0"/>
  </c:chart>
  <c:spPr>
    <a:ln w="3175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4"/>
          <c:y val="3.9162508178103669E-2"/>
          <c:w val="0.8636883931175271"/>
          <c:h val="0.31326661902431274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53152"/>
        <c:axId val="164354688"/>
      </c:barChart>
      <c:catAx>
        <c:axId val="164353152"/>
        <c:scaling>
          <c:orientation val="minMax"/>
        </c:scaling>
        <c:delete val="1"/>
        <c:axPos val="b"/>
        <c:majorTickMark val="out"/>
        <c:minorTickMark val="none"/>
        <c:tickLblPos val="nextTo"/>
        <c:crossAx val="164354688"/>
        <c:crosses val="autoZero"/>
        <c:auto val="1"/>
        <c:lblAlgn val="ctr"/>
        <c:lblOffset val="100"/>
        <c:noMultiLvlLbl val="0"/>
      </c:catAx>
      <c:valAx>
        <c:axId val="16435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43531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78E-2"/>
          <c:y val="0.90528181516287265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3"/>
          <c:y val="1.60335720273505E-2"/>
          <c:w val="0.61741037782588737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1868965.1</c:v>
                </c:pt>
                <c:pt idx="1">
                  <c:v>27030.6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8.0999008118217128E-2"/>
          <c:y val="0.77351190776782386"/>
          <c:w val="0.82846838339283613"/>
          <c:h val="0.119597612049839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2020 год                             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тыс. руб.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46086771460341069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48314123691859495"/>
          <c:y val="7.5010051265133978E-2"/>
          <c:w val="0.51685876308140499"/>
          <c:h val="0.906482734651018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059438789802085E-2"/>
                  <c:y val="-4.6758632674490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22895461757796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1000,0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52008941076822E-2"/>
                  <c:y val="4.67586326744907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2008941076822E-2"/>
                  <c:y val="-8.5723169621862544E-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182,0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52008941076822E-2"/>
                  <c:y val="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974,0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52008941076822E-2"/>
                  <c:y val="-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352,8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148596974505209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074298487252604E-3"/>
                  <c:y val="-4.67586326744907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233,0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6.029719394901043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547,0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6.0297193949010435E-3"/>
                  <c:y val="-7.01379490117360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7.5371492436263022E-3"/>
                  <c:y val="-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0552008941076822E-2"/>
                  <c:y val="2.337931633724535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700,0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3566868638527347E-2"/>
                  <c:y val="7.0137949011736074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164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654,0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7.53714924362630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344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889,3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9.044579092351672E-3"/>
                  <c:y val="-7.013794901173607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101 533,8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МП "Развитие субъектов малого и среднего предпринимательства в городском округе Сухой Лог"</c:v>
                </c:pt>
                <c:pt idx="1">
                  <c:v>МП "Поддержка социально ориентированных некоммерческих организаций в городском округе Сухой Лог"</c:v>
                </c:pt>
                <c:pt idx="2">
                  <c:v>МП "Реализация основных направлений государственной политики в строительном комплексе городского округа Сухой Лог"</c:v>
                </c:pt>
                <c:pt idx="3">
                  <c:v>МП "Обеспечение доступным жильем малоимущих граждан, молодых семей, а также граждан, проживающих на сельских территориях, на территории городского округа Сухой Лог"</c:v>
                </c:pt>
                <c:pt idx="4">
                  <c:v>МП "Экология и природопользование на территории городского округа Сухой Лог"</c:v>
                </c:pt>
                <c:pt idx="5">
                  <c:v>МП "Формирование современной городской среды в городском округе Сухой Лог до 2024 года"</c:v>
                </c:pt>
                <c:pt idx="6">
                  <c:v>МП "Управление и распоряжение муниципальной собственностью городского округа Сухой Лог"</c:v>
                </c:pt>
                <c:pt idx="7">
                  <c:v>МП "Молодежь Свердловской области на территории городского округа Сухой Лог"</c:v>
                </c:pt>
                <c:pt idx="8">
                  <c:v>МП "Обеспечение безопасности жизнедеятельности населения, профилактика терроризма, минимизация и (или) ликвидация последствий его проявлений в городском округе Сухой Лог"</c:v>
                </c:pt>
                <c:pt idx="9">
                  <c:v>МП "Управление муниципальными финансами городского округа Сухой Лог"</c:v>
                </c:pt>
                <c:pt idx="10">
                  <c:v>МП "Выполнение муниципальных функций, переданных государственных полномочий и обеспечение деятельности Администрации городского округа Сухой Лог"</c:v>
                </c:pt>
                <c:pt idx="11">
                  <c:v>МП "Развитие физической культуры и спорта в городском округе Сухой Лог"</c:v>
                </c:pt>
                <c:pt idx="12">
                  <c:v>МП "Развитие культуры  и искусства в городском округе Сухой Лог"</c:v>
                </c:pt>
                <c:pt idx="13">
                  <c:v>МП "Развитие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Лог"</c:v>
                </c:pt>
                <c:pt idx="14">
                  <c:v>МП "Развитие системы образования в городском округе Сухой Лог"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578.5</c:v>
                </c:pt>
                <c:pt idx="1">
                  <c:v>1000</c:v>
                </c:pt>
                <c:pt idx="2">
                  <c:v>1760</c:v>
                </c:pt>
                <c:pt idx="3">
                  <c:v>3182</c:v>
                </c:pt>
                <c:pt idx="4">
                  <c:v>3974</c:v>
                </c:pt>
                <c:pt idx="5">
                  <c:v>4352.8</c:v>
                </c:pt>
                <c:pt idx="6">
                  <c:v>5091.7</c:v>
                </c:pt>
                <c:pt idx="7">
                  <c:v>7233</c:v>
                </c:pt>
                <c:pt idx="8">
                  <c:v>11547</c:v>
                </c:pt>
                <c:pt idx="9">
                  <c:v>12694</c:v>
                </c:pt>
                <c:pt idx="10">
                  <c:v>86775</c:v>
                </c:pt>
                <c:pt idx="11">
                  <c:v>119700</c:v>
                </c:pt>
                <c:pt idx="12">
                  <c:v>164654</c:v>
                </c:pt>
                <c:pt idx="13">
                  <c:v>344889.3</c:v>
                </c:pt>
                <c:pt idx="14">
                  <c:v>1101533.8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0157568"/>
        <c:axId val="170164608"/>
        <c:axId val="0"/>
      </c:bar3DChart>
      <c:catAx>
        <c:axId val="170157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164608"/>
        <c:crosses val="autoZero"/>
        <c:auto val="1"/>
        <c:lblAlgn val="ctr"/>
        <c:lblOffset val="100"/>
        <c:noMultiLvlLbl val="0"/>
      </c:catAx>
      <c:valAx>
        <c:axId val="17016460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70157568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49610786247483E-2"/>
          <c:y val="0.17022839008092047"/>
          <c:w val="0.91176631926540364"/>
          <c:h val="0.737527717157753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2345852175571072E-2"/>
                  <c:y val="-4.8967270794966253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950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728,0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109545343509796E-2"/>
                  <c:y val="-7.1225121156314602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900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376,4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18465839693623E-3"/>
                  <c:y val="-6.2321981011775281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101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533,8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7323851144852E-2"/>
                  <c:y val="-7.1225121156314602E-2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080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725,6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928011183203419E-2"/>
                  <c:y val="-3.116099050588764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120</a:t>
                    </a:r>
                    <a:r>
                      <a:rPr lang="ru-RU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944,6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950728</c:v>
                </c:pt>
                <c:pt idx="1">
                  <c:v>900376.4</c:v>
                </c:pt>
                <c:pt idx="2">
                  <c:v>1101533.8</c:v>
                </c:pt>
                <c:pt idx="3" formatCode="0.0">
                  <c:v>1080725.6000000001</c:v>
                </c:pt>
                <c:pt idx="4">
                  <c:v>1120944.6000000001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868672"/>
        <c:axId val="169906560"/>
        <c:axId val="0"/>
      </c:bar3DChart>
      <c:catAx>
        <c:axId val="16986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9906560"/>
        <c:crosses val="autoZero"/>
        <c:auto val="1"/>
        <c:lblAlgn val="ctr"/>
        <c:lblOffset val="100"/>
        <c:noMultiLvlLbl val="0"/>
      </c:catAx>
      <c:valAx>
        <c:axId val="169906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98686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0503416287079"/>
          <c:y val="5.6716116049703412E-2"/>
          <c:w val="0.74510781782746338"/>
          <c:h val="0.770354038065208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ln w="38100">
              <a:solidFill>
                <a:srgbClr val="003192"/>
              </a:solidFill>
            </a:ln>
          </c:spPr>
          <c:marker>
            <c:spPr>
              <a:solidFill>
                <a:srgbClr val="00B0F0"/>
              </a:solidFill>
              <a:ln w="38100">
                <a:solidFill>
                  <a:srgbClr val="003192"/>
                </a:solidFill>
              </a:ln>
            </c:spPr>
          </c:marker>
          <c:dLbls>
            <c:dLbl>
              <c:idx val="0"/>
              <c:layout>
                <c:manualLayout>
                  <c:x val="-1.181044368086083E-2"/>
                  <c:y val="3.7757932999619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684072801434763E-2"/>
                  <c:y val="4.02420075390684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982976097893885E-2"/>
                  <c:y val="4.52101566179657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296.39999999999992</c:v>
                </c:pt>
                <c:pt idx="1">
                  <c:v>692.3</c:v>
                </c:pt>
                <c:pt idx="2">
                  <c:v>1013.8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ln w="38100">
              <a:solidFill>
                <a:srgbClr val="D60093"/>
              </a:solidFill>
            </a:ln>
          </c:spPr>
          <c:marker>
            <c:spPr>
              <a:solidFill>
                <a:srgbClr val="FFFF00"/>
              </a:solidFill>
              <a:ln w="38100">
                <a:solidFill>
                  <a:srgbClr val="D60093"/>
                </a:solidFill>
              </a:ln>
            </c:spPr>
          </c:marker>
          <c:dLbls>
            <c:dLbl>
              <c:idx val="0"/>
              <c:layout>
                <c:manualLayout>
                  <c:x val="-5.4328040931959913E-2"/>
                  <c:y val="-6.011460385465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753315107845172E-2"/>
                  <c:y val="-6.0114603854657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178589283730376E-2"/>
                  <c:y val="-5.01783056968630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март</c:v>
                </c:pt>
                <c:pt idx="1">
                  <c:v>июнь</c:v>
                </c:pt>
                <c:pt idx="2">
                  <c:v>сентябрь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321.2</c:v>
                </c:pt>
                <c:pt idx="1">
                  <c:v>751.5</c:v>
                </c:pt>
                <c:pt idx="2">
                  <c:v>1018.9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41056"/>
        <c:axId val="154142592"/>
      </c:lineChart>
      <c:catAx>
        <c:axId val="15414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142592"/>
        <c:crosses val="autoZero"/>
        <c:auto val="1"/>
        <c:lblAlgn val="ctr"/>
        <c:lblOffset val="100"/>
        <c:noMultiLvlLbl val="0"/>
      </c:catAx>
      <c:valAx>
        <c:axId val="1541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414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52476857730095"/>
          <c:y val="0.32428752047894521"/>
          <c:w val="0.21900505598584288"/>
          <c:h val="0.21231678483298419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>
      <a:solidFill>
        <a:srgbClr val="FF3399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0880530917714466"/>
          <c:y val="5.0375107130953702E-2"/>
          <c:w val="0.69119465396701962"/>
          <c:h val="0.935331259489686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Pt>
            <c:idx val="0"/>
            <c:bubble3D val="0"/>
            <c:explosion val="6"/>
            <c:spPr>
              <a:solidFill>
                <a:srgbClr val="D60093"/>
              </a:solidFill>
            </c:spPr>
          </c:dPt>
          <c:dPt>
            <c:idx val="1"/>
            <c:bubble3D val="0"/>
            <c:explosion val="9"/>
            <c:spPr>
              <a:solidFill>
                <a:srgbClr val="00B0F0"/>
              </a:solidFill>
            </c:spPr>
          </c:dPt>
          <c:dPt>
            <c:idx val="2"/>
            <c:bubble3D val="0"/>
            <c:explosion val="3"/>
            <c:spPr>
              <a:solidFill>
                <a:srgbClr val="00B050"/>
              </a:solidFill>
            </c:spPr>
          </c:dPt>
          <c:dPt>
            <c:idx val="3"/>
            <c:bubble3D val="0"/>
            <c:explosion val="23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explosion val="6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8.6841329081567775E-2"/>
                  <c:y val="4.896479756217563E-2"/>
                </c:manualLayout>
              </c:layout>
              <c:tx>
                <c:rich>
                  <a:bodyPr/>
                  <a:lstStyle/>
                  <a:p>
                    <a:r>
                      <a:rPr lang="ru-RU" sz="1500" dirty="0" smtClean="0">
                        <a:solidFill>
                          <a:schemeClr val="tx1"/>
                        </a:solidFill>
                      </a:rPr>
                      <a:t>14 детских садов, </a:t>
                    </a:r>
                    <a:r>
                      <a:rPr lang="en-US" sz="1500" dirty="0" smtClean="0">
                        <a:solidFill>
                          <a:schemeClr val="tx1"/>
                        </a:solidFill>
                      </a:rPr>
                      <a:t>481</a:t>
                    </a:r>
                    <a:r>
                      <a:rPr lang="ru-RU" sz="1500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sz="1500" dirty="0" smtClean="0">
                        <a:solidFill>
                          <a:schemeClr val="tx1"/>
                        </a:solidFill>
                      </a:rPr>
                      <a:t>176,7</a:t>
                    </a:r>
                    <a:r>
                      <a:rPr lang="ru-RU" sz="1500" dirty="0" smtClean="0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ru-RU" sz="1500" dirty="0" smtClean="0">
                        <a:solidFill>
                          <a:schemeClr val="tx1"/>
                        </a:solidFill>
                      </a:rPr>
                      <a:t>тыс. руб.</a:t>
                    </a:r>
                    <a:endParaRPr lang="en-US" sz="150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970912942034322"/>
                  <c:y val="-0.25770127723903691"/>
                </c:manualLayout>
              </c:layout>
              <c:tx>
                <c:rich>
                  <a:bodyPr/>
                  <a:lstStyle/>
                  <a:p>
                    <a:pPr>
                      <a:defRPr sz="15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500" dirty="0" smtClean="0"/>
                      <a:t>13 школ, </a:t>
                    </a:r>
                  </a:p>
                  <a:p>
                    <a:pPr>
                      <a:defRPr sz="15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500" dirty="0" smtClean="0"/>
                      <a:t>550</a:t>
                    </a:r>
                    <a:r>
                      <a:rPr lang="ru-RU" sz="1500" dirty="0" smtClean="0"/>
                      <a:t> </a:t>
                    </a:r>
                    <a:r>
                      <a:rPr lang="en-US" sz="1500" dirty="0" smtClean="0"/>
                      <a:t>911,3</a:t>
                    </a:r>
                    <a:r>
                      <a:rPr lang="ru-RU" sz="1500" dirty="0" smtClean="0"/>
                      <a:t> </a:t>
                    </a:r>
                  </a:p>
                  <a:p>
                    <a:pPr>
                      <a:defRPr sz="15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500" dirty="0" smtClean="0"/>
                      <a:t>тыс. руб.</a:t>
                    </a:r>
                    <a:endParaRPr lang="en-US" sz="1500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6424369585124876E-2"/>
                  <c:y val="-0.1176568178932499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sz="1300" dirty="0" smtClean="0"/>
                      <a:t>29</a:t>
                    </a:r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961,8</a:t>
                    </a:r>
                    <a:r>
                      <a:rPr lang="ru-RU" sz="1300" dirty="0" smtClean="0"/>
                      <a:t> тыс. руб.</a:t>
                    </a:r>
                    <a:endParaRPr lang="en-US" sz="13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0382537687994339"/>
                  <c:y val="-5.9162325217832955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58</a:t>
                    </a:r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085,0</a:t>
                    </a:r>
                    <a:r>
                      <a:rPr lang="ru-RU" sz="1300" dirty="0" smtClean="0"/>
                      <a:t> тыс. руб.</a:t>
                    </a:r>
                    <a:endParaRPr lang="en-US" sz="13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9860477950482316"/>
                  <c:y val="-6.9002501706159652E-2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smtClean="0"/>
                      <a:t>30</a:t>
                    </a:r>
                    <a:r>
                      <a:rPr lang="ru-RU" sz="1300" dirty="0" smtClean="0"/>
                      <a:t> </a:t>
                    </a:r>
                    <a:r>
                      <a:rPr lang="en-US" sz="1300" dirty="0" smtClean="0"/>
                      <a:t>476,0</a:t>
                    </a:r>
                    <a:r>
                      <a:rPr lang="ru-RU" sz="1300" dirty="0" smtClean="0"/>
                      <a:t> тыс. руб.</a:t>
                    </a:r>
                    <a:endParaRPr lang="en-US" sz="130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ДОУ - 41,8%</c:v>
                </c:pt>
                <c:pt idx="1">
                  <c:v>СОШ - 48%</c:v>
                </c:pt>
                <c:pt idx="2">
                  <c:v>Молодежная политика - 2,6%</c:v>
                </c:pt>
                <c:pt idx="3">
                  <c:v>Доп.образование - 5% (ЦДО, Детская школа искусств, Музыкальная школа)</c:v>
                </c:pt>
                <c:pt idx="4">
                  <c:v>Другие вопросы в области образования - 2,6%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481176.7</c:v>
                </c:pt>
                <c:pt idx="1">
                  <c:v>550911.30000000005</c:v>
                </c:pt>
                <c:pt idx="2">
                  <c:v>29961.8</c:v>
                </c:pt>
                <c:pt idx="3" formatCode="0.0">
                  <c:v>58085</c:v>
                </c:pt>
                <c:pt idx="4" formatCode="0.0">
                  <c:v>30476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7054041740156348"/>
          <c:y val="0.72616683463742138"/>
          <c:w val="0.77965574388824554"/>
          <c:h val="0.2694724624614359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7945407614885587E-2"/>
          <c:y val="4.7318590617302696E-2"/>
          <c:w val="0.96205459238511459"/>
          <c:h val="0.860630661633802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99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 w="19050" cap="flat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1.4776571261469295E-2"/>
                  <c:y val="-5.5921970729539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901,1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492888758920563E-2"/>
                  <c:y val="-5.162028067342110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092062563718909E-3"/>
                  <c:y val="-3.44135204489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8510475076461976E-3"/>
                  <c:y val="-5.59219707295395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498,7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134730010194929E-2"/>
                  <c:y val="-4.30169005611842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150,2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148901.1</c:v>
                </c:pt>
                <c:pt idx="1">
                  <c:v>154405.79999999999</c:v>
                </c:pt>
                <c:pt idx="2" formatCode="0.0">
                  <c:v>164654</c:v>
                </c:pt>
                <c:pt idx="3" formatCode="0.0">
                  <c:v>163498.70000000001</c:v>
                </c:pt>
                <c:pt idx="4" formatCode="0.0">
                  <c:v>168150.2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3979264"/>
        <c:axId val="163988224"/>
        <c:axId val="0"/>
      </c:bar3DChart>
      <c:catAx>
        <c:axId val="163979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3988224"/>
        <c:crosses val="autoZero"/>
        <c:auto val="1"/>
        <c:lblAlgn val="ctr"/>
        <c:lblOffset val="100"/>
        <c:noMultiLvlLbl val="0"/>
      </c:catAx>
      <c:valAx>
        <c:axId val="1639882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63979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383984812129328"/>
          <c:y val="7.5120254128142161E-2"/>
          <c:w val="0.56610166529479522"/>
          <c:h val="0.815392168359894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bubble3D val="0"/>
            <c:explosion val="12"/>
            <c:spPr>
              <a:solidFill>
                <a:srgbClr val="92D050"/>
              </a:solidFill>
            </c:spPr>
          </c:dPt>
          <c:dPt>
            <c:idx val="1"/>
            <c:bubble3D val="0"/>
            <c:explosion val="14"/>
            <c:spPr>
              <a:solidFill>
                <a:srgbClr val="FFFF00"/>
              </a:solidFill>
            </c:spPr>
          </c:dPt>
          <c:dPt>
            <c:idx val="2"/>
            <c:bubble3D val="0"/>
            <c:explosion val="10"/>
            <c:spPr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explosion val="17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4"/>
            <c:bubble3D val="0"/>
            <c:explosion val="15"/>
            <c:spPr>
              <a:solidFill>
                <a:srgbClr val="CC00FF"/>
              </a:solidFill>
            </c:spPr>
          </c:dPt>
          <c:dLbls>
            <c:dLbl>
              <c:idx val="0"/>
              <c:layout>
                <c:manualLayout>
                  <c:x val="-0.12764708589430593"/>
                  <c:y val="-5.19044694622408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549,0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560187879412783E-2"/>
                  <c:y val="-7.437676677899986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668,0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1878345575321E-2"/>
                  <c:y val="0.2143367815098734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283,0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976957217995927"/>
                  <c:y val="6.28654429343241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400,0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959454350463962"/>
                  <c:y val="-0.2359719804795352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121,0</a:t>
                    </a:r>
                    <a:r>
                      <a:rPr lang="ru-RU" dirty="0" smtClean="0"/>
                      <a:t> тыс. руб.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Библиотека - 14,3%</c:v>
                </c:pt>
                <c:pt idx="1">
                  <c:v>Городской музей - 4,6%</c:v>
                </c:pt>
                <c:pt idx="2">
                  <c:v>Другие вопросы в области культуры - 22,9%</c:v>
                </c:pt>
                <c:pt idx="3">
                  <c:v>Мероприятия в сфере культуры - 2,8%</c:v>
                </c:pt>
                <c:pt idx="4">
                  <c:v>Дома культуры - 55,5%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17549</c:v>
                </c:pt>
                <c:pt idx="1">
                  <c:v>5668</c:v>
                </c:pt>
                <c:pt idx="2">
                  <c:v>68283</c:v>
                </c:pt>
                <c:pt idx="3">
                  <c:v>3400</c:v>
                </c:pt>
                <c:pt idx="4">
                  <c:v>68283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1.6276047355491822E-2"/>
          <c:y val="1.7725653939685719E-2"/>
          <c:w val="0.41106608110178477"/>
          <c:h val="0.64913234949203169"/>
        </c:manualLayout>
      </c:layout>
      <c:overlay val="0"/>
      <c:txPr>
        <a:bodyPr/>
        <a:lstStyle/>
        <a:p>
          <a:pPr>
            <a:defRPr sz="13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833333333333336E-2"/>
          <c:y val="0"/>
          <c:w val="0.95416666666666661"/>
          <c:h val="0.859999115851575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l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45000"/>
                      <a:satMod val="200000"/>
                    </a:schemeClr>
                  </a:gs>
                  <a:gs pos="30000">
                    <a:schemeClr val="accent1">
                      <a:tint val="61000"/>
                      <a:satMod val="200000"/>
                    </a:schemeClr>
                  </a:gs>
                  <a:gs pos="45000">
                    <a:schemeClr val="accent1">
                      <a:tint val="66000"/>
                      <a:satMod val="200000"/>
                    </a:schemeClr>
                  </a:gs>
                  <a:gs pos="55000">
                    <a:schemeClr val="accent1">
                      <a:tint val="66000"/>
                      <a:satMod val="200000"/>
                    </a:schemeClr>
                  </a:gs>
                  <a:gs pos="73000">
                    <a:schemeClr val="accent1">
                      <a:tint val="61000"/>
                      <a:satMod val="200000"/>
                    </a:schemeClr>
                  </a:gs>
                  <a:gs pos="100000">
                    <a:schemeClr val="accent1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45000"/>
                      <a:satMod val="200000"/>
                    </a:schemeClr>
                  </a:gs>
                  <a:gs pos="30000">
                    <a:schemeClr val="accent2">
                      <a:tint val="61000"/>
                      <a:satMod val="200000"/>
                    </a:schemeClr>
                  </a:gs>
                  <a:gs pos="45000">
                    <a:schemeClr val="accent2">
                      <a:tint val="66000"/>
                      <a:satMod val="200000"/>
                    </a:schemeClr>
                  </a:gs>
                  <a:gs pos="55000">
                    <a:schemeClr val="accent2">
                      <a:tint val="66000"/>
                      <a:satMod val="200000"/>
                    </a:schemeClr>
                  </a:gs>
                  <a:gs pos="73000">
                    <a:schemeClr val="accent2">
                      <a:tint val="61000"/>
                      <a:satMod val="200000"/>
                    </a:schemeClr>
                  </a:gs>
                  <a:gs pos="100000">
                    <a:schemeClr val="accent2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4">
                      <a:tint val="45000"/>
                      <a:satMod val="200000"/>
                    </a:schemeClr>
                  </a:gs>
                  <a:gs pos="30000">
                    <a:schemeClr val="accent4">
                      <a:tint val="61000"/>
                      <a:satMod val="200000"/>
                    </a:schemeClr>
                  </a:gs>
                  <a:gs pos="45000">
                    <a:schemeClr val="accent4">
                      <a:tint val="66000"/>
                      <a:satMod val="200000"/>
                    </a:schemeClr>
                  </a:gs>
                  <a:gs pos="55000">
                    <a:schemeClr val="accent4">
                      <a:tint val="66000"/>
                      <a:satMod val="200000"/>
                    </a:schemeClr>
                  </a:gs>
                  <a:gs pos="73000">
                    <a:schemeClr val="accent4">
                      <a:tint val="61000"/>
                      <a:satMod val="200000"/>
                    </a:schemeClr>
                  </a:gs>
                  <a:gs pos="100000">
                    <a:schemeClr val="accent4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4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45000"/>
                      <a:satMod val="200000"/>
                    </a:schemeClr>
                  </a:gs>
                  <a:gs pos="30000">
                    <a:schemeClr val="accent5">
                      <a:tint val="61000"/>
                      <a:satMod val="200000"/>
                    </a:schemeClr>
                  </a:gs>
                  <a:gs pos="45000">
                    <a:schemeClr val="accent5">
                      <a:tint val="66000"/>
                      <a:satMod val="200000"/>
                    </a:schemeClr>
                  </a:gs>
                  <a:gs pos="55000">
                    <a:schemeClr val="accent5">
                      <a:tint val="66000"/>
                      <a:satMod val="200000"/>
                    </a:schemeClr>
                  </a:gs>
                  <a:gs pos="73000">
                    <a:schemeClr val="accent5">
                      <a:tint val="61000"/>
                      <a:satMod val="200000"/>
                    </a:schemeClr>
                  </a:gs>
                  <a:gs pos="100000">
                    <a:schemeClr val="accent5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786891745037613E-3"/>
                  <c:y val="-0.264099899393894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129574529606222E-2"/>
                  <c:y val="-0.35085222012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583333333333337E-2"/>
                  <c:y val="-0.40803658872934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2499930563250444E-2"/>
                  <c:y val="-0.365727110567961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0870286596894671E-2"/>
                  <c:y val="-0.35435530311446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2018 г.</c:v>
                </c:pt>
                <c:pt idx="1">
                  <c:v>План 2019 г.</c:v>
                </c:pt>
                <c:pt idx="2">
                  <c:v>План 2020 г.</c:v>
                </c:pt>
                <c:pt idx="3">
                  <c:v>План 2021 г.</c:v>
                </c:pt>
                <c:pt idx="4">
                  <c:v>План 2022 г.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40700.199999999997</c:v>
                </c:pt>
                <c:pt idx="1">
                  <c:v>86145</c:v>
                </c:pt>
                <c:pt idx="2">
                  <c:v>119700</c:v>
                </c:pt>
                <c:pt idx="3">
                  <c:v>101656</c:v>
                </c:pt>
                <c:pt idx="4">
                  <c:v>94436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036032"/>
        <c:axId val="171041920"/>
        <c:axId val="0"/>
      </c:bar3DChart>
      <c:catAx>
        <c:axId val="17103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1041920"/>
        <c:crosses val="autoZero"/>
        <c:auto val="1"/>
        <c:lblAlgn val="ctr"/>
        <c:lblOffset val="100"/>
        <c:noMultiLvlLbl val="0"/>
      </c:catAx>
      <c:valAx>
        <c:axId val="1710419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103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127033228332481E-2"/>
          <c:y val="7.7359699496990772E-2"/>
          <c:w val="0.98116026344883422"/>
          <c:h val="0.783345912813404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5000"/>
                    <a:satMod val="200000"/>
                  </a:schemeClr>
                </a:gs>
                <a:gs pos="30000">
                  <a:schemeClr val="accent2">
                    <a:tint val="61000"/>
                    <a:satMod val="200000"/>
                  </a:schemeClr>
                </a:gs>
                <a:gs pos="45000">
                  <a:schemeClr val="accent2">
                    <a:tint val="66000"/>
                    <a:satMod val="200000"/>
                  </a:schemeClr>
                </a:gs>
                <a:gs pos="55000">
                  <a:schemeClr val="accent2">
                    <a:tint val="66000"/>
                    <a:satMod val="200000"/>
                  </a:schemeClr>
                </a:gs>
                <a:gs pos="73000">
                  <a:schemeClr val="accent2">
                    <a:tint val="61000"/>
                    <a:satMod val="200000"/>
                  </a:schemeClr>
                </a:gs>
                <a:gs pos="100000">
                  <a:schemeClr val="accent2">
                    <a:tint val="45000"/>
                    <a:satMod val="200000"/>
                  </a:schemeClr>
                </a:gs>
              </a:gsLst>
              <a:lin ang="950000" scaled="1"/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45000"/>
                      <a:satMod val="200000"/>
                    </a:schemeClr>
                  </a:gs>
                  <a:gs pos="30000">
                    <a:schemeClr val="accent3">
                      <a:tint val="61000"/>
                      <a:satMod val="200000"/>
                    </a:schemeClr>
                  </a:gs>
                  <a:gs pos="45000">
                    <a:schemeClr val="accent3">
                      <a:tint val="66000"/>
                      <a:satMod val="200000"/>
                    </a:schemeClr>
                  </a:gs>
                  <a:gs pos="55000">
                    <a:schemeClr val="accent3">
                      <a:tint val="66000"/>
                      <a:satMod val="200000"/>
                    </a:schemeClr>
                  </a:gs>
                  <a:gs pos="73000">
                    <a:schemeClr val="accent3">
                      <a:tint val="61000"/>
                      <a:satMod val="200000"/>
                    </a:schemeClr>
                  </a:gs>
                  <a:gs pos="100000">
                    <a:schemeClr val="accent3">
                      <a:tint val="45000"/>
                      <a:satMod val="200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 cap="flat" cmpd="sng" algn="ctr">
                <a:solidFill>
                  <a:schemeClr val="accent4">
                    <a:shade val="50000"/>
                  </a:schemeClr>
                </a:solidFill>
                <a:prstDash val="solid"/>
              </a:ln>
              <a:effectLst/>
            </c:spPr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5">
                      <a:shade val="63000"/>
                    </a:schemeClr>
                  </a:gs>
                  <a:gs pos="30000">
                    <a:schemeClr val="accent5">
                      <a:shade val="90000"/>
                      <a:satMod val="110000"/>
                    </a:schemeClr>
                  </a:gs>
                  <a:gs pos="45000">
                    <a:schemeClr val="accent5">
                      <a:shade val="100000"/>
                      <a:satMod val="118000"/>
                    </a:schemeClr>
                  </a:gs>
                  <a:gs pos="55000">
                    <a:schemeClr val="accent5">
                      <a:shade val="100000"/>
                      <a:satMod val="118000"/>
                    </a:schemeClr>
                  </a:gs>
                  <a:gs pos="73000">
                    <a:schemeClr val="accent5">
                      <a:shade val="90000"/>
                      <a:satMod val="110000"/>
                    </a:schemeClr>
                  </a:gs>
                  <a:gs pos="100000">
                    <a:schemeClr val="accent5">
                      <a:shade val="63000"/>
                    </a:schemeClr>
                  </a:gs>
                </a:gsLst>
                <a:lin ang="950000" scaled="1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43000" dir="5400000" rotWithShape="0">
                  <a:srgbClr val="000000">
                    <a:alpha val="40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alanced" dir="t">
                  <a:rot lat="0" lon="0" rev="0"/>
                </a:lightRig>
              </a:scene3d>
              <a:sp3d prstMaterial="matte">
                <a:bevelT w="0" h="0"/>
                <a:contourClr>
                  <a:schemeClr val="accent5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0"/>
                  <c:y val="-7.2309349438424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317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945,8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88923259832737E-2"/>
                  <c:y val="-4.60150405517249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310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532,4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65143196832229E-2"/>
                  <c:y val="-7.23093494384249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344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889,3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14329905499234E-2"/>
                  <c:y val="-4.60150405517249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237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182,5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83973655116573E-2"/>
                  <c:y val="-5.258861777339999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232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194,6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2018 год (факт)</c:v>
                </c:pt>
                <c:pt idx="1">
                  <c:v>2019 год (план)</c:v>
                </c:pt>
                <c:pt idx="2">
                  <c:v>2020 год (план)</c:v>
                </c:pt>
                <c:pt idx="3">
                  <c:v>2021 год (план)</c:v>
                </c:pt>
                <c:pt idx="4">
                  <c:v>2022 год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317945.8</c:v>
                </c:pt>
                <c:pt idx="1">
                  <c:v>310532.40000000002</c:v>
                </c:pt>
                <c:pt idx="2">
                  <c:v>344889.3</c:v>
                </c:pt>
                <c:pt idx="3" formatCode="0.0">
                  <c:v>237182.5</c:v>
                </c:pt>
                <c:pt idx="4" formatCode="0.0">
                  <c:v>232194.6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0946944"/>
        <c:axId val="170955520"/>
        <c:axId val="0"/>
      </c:bar3DChart>
      <c:catAx>
        <c:axId val="17094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955520"/>
        <c:crosses val="autoZero"/>
        <c:auto val="1"/>
        <c:lblAlgn val="ctr"/>
        <c:lblOffset val="100"/>
        <c:noMultiLvlLbl val="0"/>
      </c:catAx>
      <c:valAx>
        <c:axId val="1709555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7094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9424574857307"/>
          <c:y val="0.2569194310586404"/>
          <c:w val="0.78564930266544375"/>
          <c:h val="0.6957530339542975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 w="28575"/>
          </c:spPr>
          <c:explosion val="24"/>
          <c:dPt>
            <c:idx val="0"/>
            <c:bubble3D val="0"/>
            <c:explosion val="32"/>
            <c:spPr>
              <a:ln w="28575">
                <a:solidFill>
                  <a:schemeClr val="bg1"/>
                </a:solidFill>
              </a:ln>
            </c:spPr>
          </c:dPt>
          <c:dPt>
            <c:idx val="1"/>
            <c:bubble3D val="0"/>
            <c:explosion val="11"/>
            <c:spPr>
              <a:ln w="28575">
                <a:solidFill>
                  <a:schemeClr val="bg1"/>
                </a:solidFill>
              </a:ln>
            </c:spPr>
          </c:dPt>
          <c:dPt>
            <c:idx val="2"/>
            <c:bubble3D val="0"/>
            <c:explosion val="19"/>
            <c:spPr>
              <a:ln w="28575">
                <a:solidFill>
                  <a:schemeClr val="bg1"/>
                </a:solidFill>
              </a:ln>
            </c:spPr>
          </c:dPt>
          <c:dPt>
            <c:idx val="3"/>
            <c:bubble3D val="0"/>
            <c:explosion val="30"/>
            <c:spPr>
              <a:ln w="28575"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9.0997723899623705E-3"/>
                  <c:y val="-0.11146450411132636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8</a:t>
                    </a:r>
                    <a:r>
                      <a:rPr lang="ru-RU" u="sng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766,0</a:t>
                    </a:r>
                    <a:endParaRPr lang="en-US" u="sng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065233017793846E-2"/>
                  <c:y val="-0.1145752950510993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u="sng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107</a:t>
                    </a:r>
                    <a:r>
                      <a:rPr lang="ru-RU" u="sng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896,9</a:t>
                    </a:r>
                    <a:endParaRPr lang="en-US" u="sng" dirty="0">
                      <a:solidFill>
                        <a:schemeClr val="accent2">
                          <a:lumMod val="50000"/>
                        </a:schemeClr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627524766953722E-2"/>
                  <c:y val="0.26625491233755388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ru-RU" u="sng" dirty="0" smtClean="0">
                        <a:solidFill>
                          <a:schemeClr val="tx1"/>
                        </a:solidFill>
                      </a:rPr>
                      <a:t>42 393,1</a:t>
                    </a:r>
                    <a:endParaRPr lang="en-US" u="sng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350977146888715E-2"/>
                  <c:y val="-0.11473304937554935"/>
                </c:manualLayout>
              </c:layout>
              <c:tx>
                <c:rich>
                  <a:bodyPr/>
                  <a:lstStyle/>
                  <a:p>
                    <a:pPr>
                      <a:defRPr sz="2000" b="1" u="sng">
                        <a:solidFill>
                          <a:schemeClr val="tx1"/>
                        </a:solidFill>
                        <a:latin typeface="+mj-lt"/>
                      </a:defRPr>
                    </a:pP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11</a:t>
                    </a:r>
                    <a:r>
                      <a:rPr lang="ru-RU" u="sng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en-US" u="sng" dirty="0" smtClean="0">
                        <a:solidFill>
                          <a:schemeClr val="tx1"/>
                        </a:solidFill>
                      </a:rPr>
                      <a:t>063,9</a:t>
                    </a:r>
                    <a:endParaRPr lang="en-US" u="sng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  <a:latin typeface="+mj-lt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8766</c:v>
                </c:pt>
                <c:pt idx="1">
                  <c:v>107896.9</c:v>
                </c:pt>
                <c:pt idx="2">
                  <c:v>42393.1</c:v>
                </c:pt>
                <c:pt idx="3">
                  <c:v>11063.9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Уровень долговой нагрузки, %</a:t>
            </a:r>
          </a:p>
        </c:rich>
      </c:tx>
      <c:layout>
        <c:manualLayout>
          <c:xMode val="edge"/>
          <c:yMode val="edge"/>
          <c:x val="0.2796055852551223"/>
          <c:y val="1.339513612411560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10328419252851"/>
          <c:y val="0.11687818793692403"/>
          <c:w val="0.87743169779629004"/>
          <c:h val="0.780709843772632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solidFill>
                <a:srgbClr val="CC00FF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2230161808763245E-2"/>
                  <c:y val="-0.368183087484941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11868737748535E-3"/>
                  <c:y val="-0.324020829381008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018761200446334E-3"/>
                  <c:y val="-0.10939361168027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0161808763245E-2"/>
                  <c:y val="-7.813829405734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58427029765058E-2"/>
                  <c:y val="-7.813829405734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462585136491537E-2"/>
                  <c:y val="-7.5905771369988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6441205214486641E-2"/>
                  <c:y val="-7.8138294057341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 01.01.2015г.</c:v>
                </c:pt>
                <c:pt idx="1">
                  <c:v>на 01.01.2016г.</c:v>
                </c:pt>
                <c:pt idx="2">
                  <c:v>на 01.01.2017г.</c:v>
                </c:pt>
                <c:pt idx="3">
                  <c:v>на 01.01.2018г.</c:v>
                </c:pt>
                <c:pt idx="4">
                  <c:v>на 01.01.2019г.</c:v>
                </c:pt>
                <c:pt idx="5">
                  <c:v>на 01.01.2020г.</c:v>
                </c:pt>
                <c:pt idx="6">
                  <c:v>на 01.01.2021г.</c:v>
                </c:pt>
                <c:pt idx="7">
                  <c:v>на 01.01.2022г.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2.2000000000000002</c:v>
                </c:pt>
                <c:pt idx="1">
                  <c:v>1.7</c:v>
                </c:pt>
                <c:pt idx="2">
                  <c:v>0.8</c:v>
                </c:pt>
                <c:pt idx="3">
                  <c:v>0.4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1996288"/>
        <c:axId val="171997824"/>
        <c:axId val="0"/>
      </c:bar3DChart>
      <c:catAx>
        <c:axId val="17199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+mj-lt"/>
              </a:defRPr>
            </a:pPr>
            <a:endParaRPr lang="ru-RU"/>
          </a:p>
        </c:txPr>
        <c:crossAx val="171997824"/>
        <c:crosses val="autoZero"/>
        <c:auto val="1"/>
        <c:lblAlgn val="ctr"/>
        <c:lblOffset val="100"/>
        <c:noMultiLvlLbl val="0"/>
      </c:catAx>
      <c:valAx>
        <c:axId val="17199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7199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92712189236047"/>
          <c:y val="5.5059218951606315E-2"/>
          <c:w val="0.87598774548520364"/>
          <c:h val="0.9067964670592156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Коммерческий кредит (муниципальный контракт с ОАО "Сбербанк России" от 12.2014 года)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-3.4744756289502569E-2"/>
                  <c:y val="-3.9161308164997848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10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000</a:t>
                    </a:r>
                    <a:r>
                      <a:rPr lang="ru-RU" sz="1200" dirty="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595774200240182E-2"/>
                  <c:y val="-1.4685490561874192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6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666,7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1064157780447E-2"/>
                  <c:y val="-1.2237908801561826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3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333,3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74491044631255E-2"/>
                  <c:y val="9.7903270412494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74491044631255E-2"/>
                  <c:y val="9.7901343182762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74491044631255E-2"/>
                  <c:y val="7.3427452809370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0574491044631255E-2"/>
                  <c:y val="7.3427452809370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574491044631255E-2"/>
                  <c:y val="4.89516352062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 01.01.2015 г.</c:v>
                </c:pt>
                <c:pt idx="1">
                  <c:v>на 01.01.2016 г.</c:v>
                </c:pt>
                <c:pt idx="2">
                  <c:v>на 01.01.2017 г.</c:v>
                </c:pt>
                <c:pt idx="3">
                  <c:v>на 01.01.2018 г.</c:v>
                </c:pt>
                <c:pt idx="4">
                  <c:v>на 01.01.2019 г.</c:v>
                </c:pt>
                <c:pt idx="5">
                  <c:v>на 01.01.2020 г.</c:v>
                </c:pt>
                <c:pt idx="6">
                  <c:v>на 01.01.2021 г.</c:v>
                </c:pt>
                <c:pt idx="7">
                  <c:v>на 01.01.2022 г.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10000</c:v>
                </c:pt>
                <c:pt idx="1">
                  <c:v>6666.7</c:v>
                </c:pt>
                <c:pt idx="2">
                  <c:v>3333.3</c:v>
                </c:pt>
                <c:pt idx="3" formatCode="0.0">
                  <c:v>0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3.0212831556089294E-3"/>
                  <c:y val="-1.46854905618741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06415778044645E-3"/>
                  <c:y val="-1.468549056187419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2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361,9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133072322186561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2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066,7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532078890223238E-3"/>
                  <c:y val="-4.8951635206247318E-3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1</a:t>
                    </a:r>
                    <a:r>
                      <a:rPr lang="ru-RU" sz="1200" smtClean="0"/>
                      <a:t> </a:t>
                    </a:r>
                    <a:r>
                      <a:rPr lang="en-US" sz="1200" smtClean="0"/>
                      <a:t>771,4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574491044631255E-2"/>
                  <c:y val="4.89516352062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574491044631255E-2"/>
                  <c:y val="4.89516352062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638494668267879E-3"/>
                  <c:y val="4.8951635206247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0574491044631255E-2"/>
                  <c:y val="2.4475817603123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 01.01.2015 г.</c:v>
                </c:pt>
                <c:pt idx="1">
                  <c:v>на 01.01.2016 г.</c:v>
                </c:pt>
                <c:pt idx="2">
                  <c:v>на 01.01.2017 г.</c:v>
                </c:pt>
                <c:pt idx="3">
                  <c:v>на 01.01.2018 г.</c:v>
                </c:pt>
                <c:pt idx="4">
                  <c:v>на 01.01.2019 г.</c:v>
                </c:pt>
                <c:pt idx="5">
                  <c:v>на 01.01.2020 г.</c:v>
                </c:pt>
                <c:pt idx="6">
                  <c:v>на 01.01.2021 г.</c:v>
                </c:pt>
                <c:pt idx="7">
                  <c:v>на 01.01.2022 г.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2657.2</c:v>
                </c:pt>
                <c:pt idx="1">
                  <c:v>2361.9</c:v>
                </c:pt>
                <c:pt idx="2">
                  <c:v>2066.6999999999998</c:v>
                </c:pt>
                <c:pt idx="3">
                  <c:v>1771.4</c:v>
                </c:pt>
                <c:pt idx="4" formatCode="0.0">
                  <c:v>0</c:v>
                </c:pt>
                <c:pt idx="5" formatCode="0.0">
                  <c:v>0</c:v>
                </c:pt>
                <c:pt idx="6" formatCode="0.0">
                  <c:v>0</c:v>
                </c:pt>
                <c:pt idx="7" formatCode="0.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9.0638494668267879E-3"/>
                  <c:y val="-1.713326504515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638494668267879E-3"/>
                  <c:y val="-4.8951635206247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574491044631255E-2"/>
                  <c:y val="-9.79032704124946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74491044631255E-2"/>
                  <c:y val="-7.34274528093709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127698933653572E-2"/>
                  <c:y val="-7.342745280937096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5</a:t>
                    </a:r>
                    <a:r>
                      <a:rPr lang="ru-RU" sz="1200" dirty="0" smtClean="0"/>
                      <a:t> </a:t>
                    </a:r>
                    <a:r>
                      <a:rPr lang="en-US" sz="1200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9.0638494668267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0638494668267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9.06384946682678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 01.01.2015 г.</c:v>
                </c:pt>
                <c:pt idx="1">
                  <c:v>на 01.01.2016 г.</c:v>
                </c:pt>
                <c:pt idx="2">
                  <c:v>на 01.01.2017 г.</c:v>
                </c:pt>
                <c:pt idx="3">
                  <c:v>на 01.01.2018 г.</c:v>
                </c:pt>
                <c:pt idx="4">
                  <c:v>на 01.01.2019 г.</c:v>
                </c:pt>
                <c:pt idx="5">
                  <c:v>на 01.01.2020 г.</c:v>
                </c:pt>
                <c:pt idx="6">
                  <c:v>на 01.01.2021 г.</c:v>
                </c:pt>
                <c:pt idx="7">
                  <c:v>на 01.01.2022 г.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5898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2423040"/>
        <c:axId val="172424576"/>
        <c:axId val="0"/>
      </c:bar3DChart>
      <c:catAx>
        <c:axId val="172423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2424576"/>
        <c:crosses val="autoZero"/>
        <c:auto val="1"/>
        <c:lblAlgn val="ctr"/>
        <c:lblOffset val="100"/>
        <c:noMultiLvlLbl val="0"/>
      </c:catAx>
      <c:valAx>
        <c:axId val="172424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423040"/>
        <c:crosses val="autoZero"/>
        <c:crossBetween val="between"/>
      </c:valAx>
    </c:plotArea>
    <c:legend>
      <c:legendPos val="b"/>
      <c:legendEntry>
        <c:idx val="1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848878033415869"/>
          <c:y val="3.9211801583990125E-2"/>
          <c:w val="0.59713639451963019"/>
          <c:h val="0.2779128872888601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4E-2"/>
          <c:w val="0.58350412992767053"/>
          <c:h val="0.8582980885097940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5.7449763550026164E-2"/>
                  <c:y val="2.3443222361364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449763550026164E-2"/>
                  <c:y val="4.29787445017096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519</c:v>
                </c:pt>
                <c:pt idx="1">
                  <c:v>550</c:v>
                </c:pt>
              </c:numCache>
            </c:numRef>
          </c:val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6.5213245110840506E-2"/>
                  <c:y val="-7.03296670840914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5213245110840506E-2"/>
                  <c:y val="-1.17216111806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660</c:v>
                </c:pt>
                <c:pt idx="1">
                  <c:v>650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154234240"/>
        <c:axId val="154237184"/>
        <c:axId val="0"/>
      </c:bar3DChart>
      <c:catAx>
        <c:axId val="154234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423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4237184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54234240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75"/>
          <c:w val="0.170879486314265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046621525483561E-2"/>
          <c:y val="5.54303490088403E-2"/>
          <c:w val="0.66689800061201798"/>
          <c:h val="0.914754709794149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437304237151041E-2"/>
                  <c:y val="1.00782452743345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7467240482051687E-2"/>
                  <c:y val="3.023473582300379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24266504501449E-2"/>
                  <c:y val="2.01564905486691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1882.7</c:v>
                </c:pt>
                <c:pt idx="1">
                  <c:v>1745.8</c:v>
                </c:pt>
                <c:pt idx="2">
                  <c:v>1796.5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6.0336863155555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2013</a:t>
                    </a:r>
                    <a:r>
                      <a:rPr lang="ru-RU" sz="1200" smtClean="0"/>
                      <a:t>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601367879202506E-2"/>
                  <c:y val="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12287718518605E-2"/>
                  <c:y val="1.0077848493024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2013</c:v>
                </c:pt>
                <c:pt idx="1">
                  <c:v>1905.3</c:v>
                </c:pt>
                <c:pt idx="2">
                  <c:v>1938.3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130377326495892E-2"/>
                  <c:y val="-2.0156887329979212E-2"/>
                </c:manualLayout>
              </c:layout>
              <c:tx>
                <c:rich>
                  <a:bodyPr/>
                  <a:lstStyle/>
                  <a:p>
                    <a:r>
                      <a:rPr lang="en-US" sz="1200" smtClean="0"/>
                      <a:t>2096</a:t>
                    </a:r>
                    <a:r>
                      <a:rPr lang="ru-RU" sz="1200" smtClean="0"/>
                      <a:t>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130255507672641E-2"/>
                  <c:y val="-5.039122637167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2971658119882E-3"/>
                  <c:y val="-1.5117367911501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2096</c:v>
                </c:pt>
                <c:pt idx="1">
                  <c:v>1967.1</c:v>
                </c:pt>
                <c:pt idx="2">
                  <c:v>1997.9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86272"/>
        <c:axId val="156582272"/>
      </c:barChart>
      <c:catAx>
        <c:axId val="15648627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582272"/>
        <c:crosses val="autoZero"/>
        <c:auto val="1"/>
        <c:lblAlgn val="ctr"/>
        <c:lblOffset val="100"/>
        <c:noMultiLvlLbl val="0"/>
      </c:catAx>
      <c:valAx>
        <c:axId val="156582272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56486272"/>
        <c:crosses val="autoZero"/>
        <c:crossBetween val="between"/>
      </c:valAx>
      <c:spPr>
        <a:ln w="9525"/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632867734460183E-2"/>
          <c:y val="4.9745185007933589E-2"/>
          <c:w val="0.68390237859510217"/>
          <c:h val="0.810440577827534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Сухой лог</c:v>
                </c:pt>
              </c:strCache>
            </c:strRef>
          </c:tx>
          <c:spPr>
            <a:solidFill>
              <a:srgbClr val="FF3399"/>
            </a:soli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381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9.5208202038514878E-2"/>
                  <c:y val="1.8089158184703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393768440674733"/>
                  <c:y val="3.1656026823230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161090262340571E-2"/>
                  <c:y val="2.2611447730878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1896</c:v>
                </c:pt>
                <c:pt idx="1">
                  <c:v>1745.8</c:v>
                </c:pt>
                <c:pt idx="2">
                  <c:v>1796.5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Богданович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5.9310027499402736E-2"/>
                  <c:y val="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553188288813541E-2"/>
                  <c:y val="2.261144773087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215803947054071E-2"/>
                  <c:y val="9.0445790923515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2028.3</c:v>
                </c:pt>
                <c:pt idx="1">
                  <c:v>1905.3</c:v>
                </c:pt>
                <c:pt idx="2">
                  <c:v>1938.3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Реж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4337384341759473E-2"/>
                  <c:y val="-1.356686863852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52629157232284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486321578821626E-2"/>
                  <c:y val="-1.3566868638527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2120.4</c:v>
                </c:pt>
                <c:pt idx="1">
                  <c:v>1982.9</c:v>
                </c:pt>
                <c:pt idx="2" formatCode="0.0">
                  <c:v>2012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613632"/>
        <c:axId val="156635904"/>
      </c:barChart>
      <c:catAx>
        <c:axId val="156613632"/>
        <c:scaling>
          <c:orientation val="minMax"/>
        </c:scaling>
        <c:delete val="0"/>
        <c:axPos val="l"/>
        <c:majorGridlines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635904"/>
        <c:crosses val="autoZero"/>
        <c:auto val="1"/>
        <c:lblAlgn val="ctr"/>
        <c:lblOffset val="100"/>
        <c:noMultiLvlLbl val="0"/>
      </c:catAx>
      <c:valAx>
        <c:axId val="156635904"/>
        <c:scaling>
          <c:orientation val="minMax"/>
        </c:scaling>
        <c:delete val="1"/>
        <c:axPos val="b"/>
        <c:majorGridlines/>
        <c:numFmt formatCode="0.0" sourceLinked="1"/>
        <c:majorTickMark val="out"/>
        <c:minorTickMark val="none"/>
        <c:tickLblPos val="nextTo"/>
        <c:crossAx val="156613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095602316076513E-3"/>
          <c:y val="0"/>
          <c:w val="0.99429043976839249"/>
          <c:h val="0.7435475849524315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marker>
            <c:spPr>
              <a:solidFill>
                <a:srgbClr val="CC00FF"/>
              </a:solidFill>
            </c:spPr>
          </c:marker>
          <c:dLbls>
            <c:txPr>
              <a:bodyPr/>
              <a:lstStyle/>
              <a:p>
                <a:pPr>
                  <a:defRPr sz="15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(факт)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  <c:pt idx="8">
                  <c:v>2022 год (прогноз)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1320717.8999999999</c:v>
                </c:pt>
                <c:pt idx="1">
                  <c:v>1427898.8</c:v>
                </c:pt>
                <c:pt idx="2">
                  <c:v>1432097.1</c:v>
                </c:pt>
                <c:pt idx="3">
                  <c:v>1611718.9</c:v>
                </c:pt>
                <c:pt idx="4">
                  <c:v>1739084.4</c:v>
                </c:pt>
                <c:pt idx="5">
                  <c:v>1785269.6</c:v>
                </c:pt>
                <c:pt idx="6">
                  <c:v>1882660.8</c:v>
                </c:pt>
                <c:pt idx="7">
                  <c:v>1745791.7</c:v>
                </c:pt>
                <c:pt idx="8">
                  <c:v>1796548.7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marker>
            <c:spPr>
              <a:solidFill>
                <a:srgbClr val="003192"/>
              </a:solidFill>
            </c:spPr>
          </c:marker>
          <c:dLbls>
            <c:dLbl>
              <c:idx val="5"/>
              <c:layout>
                <c:manualLayout>
                  <c:x val="-4.7866052921046828E-2"/>
                  <c:y val="6.89930180786002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565840031788252E-2"/>
                  <c:y val="5.7494181732166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1976927488537317E-2"/>
                  <c:y val="-5.276524755885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7963136571694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(факт)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  <c:pt idx="8">
                  <c:v>2022 год (прогноз)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1312319.8</c:v>
                </c:pt>
                <c:pt idx="1">
                  <c:v>1431531</c:v>
                </c:pt>
                <c:pt idx="2">
                  <c:v>1385811.7</c:v>
                </c:pt>
                <c:pt idx="3">
                  <c:v>1575403.2</c:v>
                </c:pt>
                <c:pt idx="4">
                  <c:v>1684022.5</c:v>
                </c:pt>
                <c:pt idx="5">
                  <c:v>1914800.2</c:v>
                </c:pt>
                <c:pt idx="6">
                  <c:v>1895995.7</c:v>
                </c:pt>
                <c:pt idx="7">
                  <c:v>1745791.7</c:v>
                </c:pt>
                <c:pt idx="8">
                  <c:v>1796548.7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670976"/>
        <c:axId val="156676864"/>
      </c:lineChart>
      <c:catAx>
        <c:axId val="156670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676864"/>
        <c:crosses val="autoZero"/>
        <c:auto val="1"/>
        <c:lblAlgn val="ctr"/>
        <c:lblOffset val="100"/>
        <c:noMultiLvlLbl val="0"/>
      </c:catAx>
      <c:valAx>
        <c:axId val="156676864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156670976"/>
        <c:crosses val="autoZero"/>
        <c:crossBetween val="between"/>
        <c:dispUnits>
          <c:builtInUnit val="thousands"/>
        </c:dispUnits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37673254022826291"/>
          <c:y val="0.88060865362886775"/>
          <c:w val="0.28325856686594386"/>
          <c:h val="0.1098089827491046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50218965591923E-2"/>
          <c:y val="6.4931867818628378E-2"/>
          <c:w val="0.93186507338273938"/>
          <c:h val="0.6452065344053952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3.1237818103235886E-2"/>
                  <c:y val="-5.6564246375555821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8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398,1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76055275363844E-2"/>
                  <c:y val="7.1990859023434689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-3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632,2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825561525768454E-2"/>
                  <c:y val="6.170645059151544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285,4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726404553776395E-3"/>
                  <c:y val="-2.571102107979808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36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315,7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8145743572499375E-2"/>
                  <c:y val="8.2275267455353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-16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598,5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1936039598703576E-2"/>
                  <c:y val="5.142204215959620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129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530,6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1177980393462748E-2"/>
                  <c:y val="-7.713306323939431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-</a:t>
                    </a:r>
                    <a:r>
                      <a:rPr lang="en-US" b="1" dirty="0" smtClean="0"/>
                      <a:t>13</a:t>
                    </a:r>
                    <a:r>
                      <a:rPr lang="ru-RU" b="1" dirty="0" smtClean="0"/>
                      <a:t> </a:t>
                    </a:r>
                    <a:r>
                      <a:rPr lang="en-US" b="1" dirty="0" smtClean="0"/>
                      <a:t>334,9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389429944284052E-2"/>
                  <c:y val="-8.741747167131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2346850998606985E-2"/>
                  <c:y val="-8.7417471671313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2014 год (факт)</c:v>
                </c:pt>
                <c:pt idx="1">
                  <c:v>2015 год (факт)</c:v>
                </c:pt>
                <c:pt idx="2">
                  <c:v>2016 год (факт)</c:v>
                </c:pt>
                <c:pt idx="3">
                  <c:v>2017 год (факт)</c:v>
                </c:pt>
                <c:pt idx="4">
                  <c:v>2018 год (план)</c:v>
                </c:pt>
                <c:pt idx="5">
                  <c:v>2019 год (план)</c:v>
                </c:pt>
                <c:pt idx="6">
                  <c:v>2020 год (прогноз)</c:v>
                </c:pt>
                <c:pt idx="7">
                  <c:v>2021 год (прогноз)</c:v>
                </c:pt>
                <c:pt idx="8">
                  <c:v>2022 год (прогноз)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8398.1</c:v>
                </c:pt>
                <c:pt idx="1">
                  <c:v>-3632.2</c:v>
                </c:pt>
                <c:pt idx="2">
                  <c:v>46285.4</c:v>
                </c:pt>
                <c:pt idx="3">
                  <c:v>36315.699999999997</c:v>
                </c:pt>
                <c:pt idx="4">
                  <c:v>-16598.5</c:v>
                </c:pt>
                <c:pt idx="5" formatCode="0.0">
                  <c:v>-129530.6</c:v>
                </c:pt>
                <c:pt idx="6" formatCode="0.0">
                  <c:v>-13334.9</c:v>
                </c:pt>
                <c:pt idx="7" formatCode="0.0">
                  <c:v>0</c:v>
                </c:pt>
                <c:pt idx="8" formatCode="0.0">
                  <c:v>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872704"/>
        <c:axId val="156875392"/>
      </c:lineChart>
      <c:catAx>
        <c:axId val="156872704"/>
        <c:scaling>
          <c:orientation val="minMax"/>
        </c:scaling>
        <c:delete val="1"/>
        <c:axPos val="b"/>
        <c:majorTickMark val="out"/>
        <c:minorTickMark val="none"/>
        <c:tickLblPos val="nextTo"/>
        <c:crossAx val="156875392"/>
        <c:crosses val="autoZero"/>
        <c:auto val="1"/>
        <c:lblAlgn val="ctr"/>
        <c:lblOffset val="100"/>
        <c:noMultiLvlLbl val="0"/>
      </c:catAx>
      <c:valAx>
        <c:axId val="156875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56872704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577038981238465E-2"/>
          <c:y val="5.5077411645967959E-2"/>
          <c:w val="0.60383141343443247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7"/>
          </c:dPt>
          <c:dLbls>
            <c:dLbl>
              <c:idx val="0"/>
              <c:layout>
                <c:manualLayout>
                  <c:x val="0.10311290949742394"/>
                  <c:y val="0.128664406782205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777170214834267E-2"/>
                  <c:y val="1.16306543324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- 73,9%</c:v>
                </c:pt>
                <c:pt idx="1">
                  <c:v>Налоги на совокупный доход - 8,7%</c:v>
                </c:pt>
                <c:pt idx="2">
                  <c:v>Земельный налог - 5,5%</c:v>
                </c:pt>
                <c:pt idx="3">
                  <c:v>Акцизы - 7,7%</c:v>
                </c:pt>
                <c:pt idx="4">
                  <c:v>Налог на имущество физических лиц - 3,0%</c:v>
                </c:pt>
                <c:pt idx="5">
                  <c:v>Госпошлина - 1,2%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73.900000000000006</c:v>
                </c:pt>
                <c:pt idx="1">
                  <c:v>8.7000000000000011</c:v>
                </c:pt>
                <c:pt idx="2">
                  <c:v>5.5</c:v>
                </c:pt>
                <c:pt idx="3">
                  <c:v>7.7</c:v>
                </c:pt>
                <c:pt idx="4">
                  <c:v>3</c:v>
                </c:pt>
                <c:pt idx="5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801"/>
          <c:y val="5.7738238953259011E-2"/>
          <c:w val="0.33576771653543308"/>
          <c:h val="0.9142133445783319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288224744402824E-2"/>
          <c:y val="0"/>
          <c:w val="0.52954001842932485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4.9165302845683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 78,8 %</c:v>
                </c:pt>
                <c:pt idx="1">
                  <c:v>Доходы от продажи имущества 10,9 %</c:v>
                </c:pt>
                <c:pt idx="2">
                  <c:v>Штрафы 0,3 %</c:v>
                </c:pt>
                <c:pt idx="3">
                  <c:v>Платежи при пользовании природными ресурсами 10,0%</c:v>
                </c:pt>
                <c:pt idx="4">
                  <c:v>Доходы от оказания платных услуг 0,0 %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78.8</c:v>
                </c:pt>
                <c:pt idx="1">
                  <c:v>10.9</c:v>
                </c:pt>
                <c:pt idx="2">
                  <c:v>0.30000000000000004</c:v>
                </c:pt>
                <c:pt idx="3">
                  <c:v>10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8"/>
        <c:holeSize val="50"/>
      </c:doughnutChart>
    </c:plotArea>
    <c:legend>
      <c:legendPos val="r"/>
      <c:layout>
        <c:manualLayout>
          <c:xMode val="edge"/>
          <c:yMode val="edge"/>
          <c:x val="0.66093741685097573"/>
          <c:y val="1.4415886199744682E-2"/>
          <c:w val="0.33017001378931765"/>
          <c:h val="0.97608456432089463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dirty="0" smtClean="0">
            <a:solidFill>
              <a:schemeClr val="tx2">
                <a:lumMod val="75000"/>
              </a:schemeClr>
            </a:solidFill>
          </a:endParaRPr>
        </a:p>
        <a:p>
          <a:pPr algn="ctr"/>
          <a:r>
            <a:rPr lang="ru-RU" sz="15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73" custLinFactNeighborY="4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ScaleX="93501" custLinFactNeighborX="1596" custLinFactNeighborY="84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X="94575" custScaleY="148466" custLinFactNeighborX="2819" custLinFactNeighborY="317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Y="101419" custLinFactNeighborX="-968" custLinFactNeighborY="31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0892DD68-57C2-425B-B55E-E4E9BAE51191}" type="presOf" srcId="{D500752C-15E7-4FA8-AAFE-AAE1FF021EB8}" destId="{0B5BED9C-BD02-46E0-AAD2-45DFC4E1F493}" srcOrd="0" destOrd="0" presId="urn:microsoft.com/office/officeart/2005/8/layout/vList2"/>
    <dgm:cxn modelId="{D6118356-66E2-4F47-93E8-14E6AAA6BFC0}" type="presOf" srcId="{A5084ADA-1D9A-4EF1-BE80-A0E13F9ACA81}" destId="{0750DEC2-83F9-472B-907C-A18B82D5D759}" srcOrd="0" destOrd="0" presId="urn:microsoft.com/office/officeart/2005/8/layout/vList2"/>
    <dgm:cxn modelId="{6A302D6A-CAF6-45F4-941D-0E3F07E345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ScaleX="93963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9F2E46F-DEA5-4196-B10A-F81FECE6F1A5}" type="presOf" srcId="{D500752C-15E7-4FA8-AAFE-AAE1FF021EB8}" destId="{0B5BED9C-BD02-46E0-AAD2-45DFC4E1F493}" srcOrd="0" destOrd="0" presId="urn:microsoft.com/office/officeart/2005/8/layout/vList2"/>
    <dgm:cxn modelId="{48B9D7D8-024C-4752-9E03-0F291691CC15}" type="presOf" srcId="{A5084ADA-1D9A-4EF1-BE80-A0E13F9ACA81}" destId="{0750DEC2-83F9-472B-907C-A18B82D5D759}" srcOrd="0" destOrd="0" presId="urn:microsoft.com/office/officeart/2005/8/layout/vList2"/>
    <dgm:cxn modelId="{154C57F5-386C-44B6-A0D8-11827051ACE4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823AF308-C583-44F8-BFD5-3B48AB1F6C94}" type="presOf" srcId="{B8E317C9-700F-4EC5-BF8B-04DC95CD755A}" destId="{98A79825-35D1-4358-BC6B-346D136CB426}" srcOrd="0" destOrd="0" presId="urn:microsoft.com/office/officeart/2005/8/layout/vList2"/>
    <dgm:cxn modelId="{DF97909A-9AC9-40FF-87EC-C1BC16A1FF2C}" type="presOf" srcId="{BF9C0867-C117-4537-B102-846BA0E23961}" destId="{A4293B3D-8D94-4A45-9D44-9A3D436DE592}" srcOrd="0" destOrd="0" presId="urn:microsoft.com/office/officeart/2005/8/layout/vList2"/>
    <dgm:cxn modelId="{DF4A7D82-0CF3-461D-A093-DECA93EF41DD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886A43-564F-46BC-8841-01ECF77B74CF}" type="presOf" srcId="{B8E317C9-700F-4EC5-BF8B-04DC95CD755A}" destId="{98A79825-35D1-4358-BC6B-346D136CB426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6BF18D43-7D28-421B-9EB1-6B01FC08B1AB}" type="presOf" srcId="{BF9C0867-C117-4537-B102-846BA0E23961}" destId="{A4293B3D-8D94-4A45-9D44-9A3D436DE592}" srcOrd="0" destOrd="0" presId="urn:microsoft.com/office/officeart/2005/8/layout/vList2"/>
    <dgm:cxn modelId="{307381BC-C93C-42C4-AC7F-E6531EDD712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r"/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bg1"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21748" custScaleY="26036" custLinFactNeighborX="77330" custLinFactNeighborY="-12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837" custScaleY="25874" custLinFactNeighborX="78219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65,1%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4,4%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30,5%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BAF39262-88EF-49D5-81F4-9BCB475E71E3}" type="presOf" srcId="{8AEEEAE4-7D85-4EDD-B6D7-DDAD499AB136}" destId="{D5CF429C-2BF3-496E-B6B5-82C9BED843B3}" srcOrd="3" destOrd="0" presId="urn:microsoft.com/office/officeart/2005/8/layout/gear1"/>
    <dgm:cxn modelId="{6400C4CC-C216-42FF-8826-E12F469EE79E}" type="presOf" srcId="{767923F7-49F0-4467-9F14-8ADE8DE67953}" destId="{043DD38F-3D51-432C-97B0-38AE5F452A95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00F03516-2C95-46C8-944F-D80CB9083D5D}" type="presOf" srcId="{EE386FD4-5179-401B-8E2D-E3317B373ADF}" destId="{D2400F43-4CDF-4C4D-BA6B-615E6938D7A2}" srcOrd="2" destOrd="0" presId="urn:microsoft.com/office/officeart/2005/8/layout/gear1"/>
    <dgm:cxn modelId="{026BBC74-2947-4A7C-81F3-CD6B13A7ABEC}" type="presOf" srcId="{EE386FD4-5179-401B-8E2D-E3317B373ADF}" destId="{E6543DCC-46B9-43BC-91AC-1F2549E97DE6}" srcOrd="0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CE2A4510-CD66-4983-835F-A25CA4302405}" type="presOf" srcId="{8AEEEAE4-7D85-4EDD-B6D7-DDAD499AB136}" destId="{E295EF1D-61E2-49EF-AD6F-2E93A6CDECB0}" srcOrd="2" destOrd="0" presId="urn:microsoft.com/office/officeart/2005/8/layout/gear1"/>
    <dgm:cxn modelId="{C793AFBF-7C82-4894-9B13-ABEF3D729BC0}" type="presOf" srcId="{399E324D-E7B5-430C-AA59-CE5DCB169057}" destId="{011600C5-DA6A-4E1E-8111-9A9C214B2103}" srcOrd="0" destOrd="0" presId="urn:microsoft.com/office/officeart/2005/8/layout/gear1"/>
    <dgm:cxn modelId="{478D5D43-C462-414D-93AD-F98A143F0CCC}" type="presOf" srcId="{7AC41891-BAB6-4E1F-9952-CBB37B91357C}" destId="{05A085AC-B20D-4167-975E-CE661752DD84}" srcOrd="2" destOrd="0" presId="urn:microsoft.com/office/officeart/2005/8/layout/gear1"/>
    <dgm:cxn modelId="{B7F45FC6-8265-463E-882D-D950398BB59B}" type="presOf" srcId="{27246D93-DAB6-40D7-9229-AD92B4707905}" destId="{1CE40516-E506-441F-A0E6-E2386F1B2CC8}" srcOrd="0" destOrd="0" presId="urn:microsoft.com/office/officeart/2005/8/layout/gear1"/>
    <dgm:cxn modelId="{F62AD539-CB13-452C-BE59-493EB87FC2F0}" type="presOf" srcId="{8AEEEAE4-7D85-4EDD-B6D7-DDAD499AB136}" destId="{D1CD935C-95A4-4259-B0C9-720292667C8E}" srcOrd="1" destOrd="0" presId="urn:microsoft.com/office/officeart/2005/8/layout/gear1"/>
    <dgm:cxn modelId="{9AD21155-BD92-4E2C-A9F2-312E9968C31A}" type="presOf" srcId="{8AEEEAE4-7D85-4EDD-B6D7-DDAD499AB136}" destId="{7E8461A0-D54E-40A5-B0A1-709BB2578D82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B484439E-CF98-46EC-A89E-73596528FB9C}" type="presOf" srcId="{7AC41891-BAB6-4E1F-9952-CBB37B91357C}" destId="{116D36B4-4133-478A-B319-62D261878BFC}" srcOrd="0" destOrd="0" presId="urn:microsoft.com/office/officeart/2005/8/layout/gear1"/>
    <dgm:cxn modelId="{AC2893DD-D0AB-4227-84DB-0C2560BDB011}" type="presOf" srcId="{EE386FD4-5179-401B-8E2D-E3317B373ADF}" destId="{A1B8C3FE-8657-4B56-922A-2CA5FF36A113}" srcOrd="1" destOrd="0" presId="urn:microsoft.com/office/officeart/2005/8/layout/gear1"/>
    <dgm:cxn modelId="{1EBB0DC7-2868-4115-9051-B0AAFF69875B}" type="presOf" srcId="{9F22AAF9-6E68-4DDE-B3DC-6120131E8F55}" destId="{0188DD12-686F-4326-B31E-54D90616AB67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49B79F77-9CAE-49F1-A8D7-A933F06FFED5}" type="presOf" srcId="{7AC41891-BAB6-4E1F-9952-CBB37B91357C}" destId="{35B7AA94-81BA-4359-AD52-558E136648F2}" srcOrd="1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711E48A2-AA51-4A26-8FAF-3AEC9B405B5C}" type="presParOf" srcId="{043DD38F-3D51-432C-97B0-38AE5F452A95}" destId="{E6543DCC-46B9-43BC-91AC-1F2549E97DE6}" srcOrd="0" destOrd="0" presId="urn:microsoft.com/office/officeart/2005/8/layout/gear1"/>
    <dgm:cxn modelId="{AD5C3ADE-0E49-45D4-AAA6-7C1164972795}" type="presParOf" srcId="{043DD38F-3D51-432C-97B0-38AE5F452A95}" destId="{A1B8C3FE-8657-4B56-922A-2CA5FF36A113}" srcOrd="1" destOrd="0" presId="urn:microsoft.com/office/officeart/2005/8/layout/gear1"/>
    <dgm:cxn modelId="{34534B4B-367A-44F5-A807-95A734BCED5F}" type="presParOf" srcId="{043DD38F-3D51-432C-97B0-38AE5F452A95}" destId="{D2400F43-4CDF-4C4D-BA6B-615E6938D7A2}" srcOrd="2" destOrd="0" presId="urn:microsoft.com/office/officeart/2005/8/layout/gear1"/>
    <dgm:cxn modelId="{FB47212F-3D57-497A-961E-1A65D4353635}" type="presParOf" srcId="{043DD38F-3D51-432C-97B0-38AE5F452A95}" destId="{116D36B4-4133-478A-B319-62D261878BFC}" srcOrd="3" destOrd="0" presId="urn:microsoft.com/office/officeart/2005/8/layout/gear1"/>
    <dgm:cxn modelId="{650BDB91-CFD8-4E90-ADE9-904519A1F2A8}" type="presParOf" srcId="{043DD38F-3D51-432C-97B0-38AE5F452A95}" destId="{35B7AA94-81BA-4359-AD52-558E136648F2}" srcOrd="4" destOrd="0" presId="urn:microsoft.com/office/officeart/2005/8/layout/gear1"/>
    <dgm:cxn modelId="{B5E2527A-7A38-4D90-816D-4EB571E61B88}" type="presParOf" srcId="{043DD38F-3D51-432C-97B0-38AE5F452A95}" destId="{05A085AC-B20D-4167-975E-CE661752DD84}" srcOrd="5" destOrd="0" presId="urn:microsoft.com/office/officeart/2005/8/layout/gear1"/>
    <dgm:cxn modelId="{2E54A4A6-4B8B-44B0-849E-7E36A1F6404D}" type="presParOf" srcId="{043DD38F-3D51-432C-97B0-38AE5F452A95}" destId="{7E8461A0-D54E-40A5-B0A1-709BB2578D82}" srcOrd="6" destOrd="0" presId="urn:microsoft.com/office/officeart/2005/8/layout/gear1"/>
    <dgm:cxn modelId="{B308EB7D-2089-4055-A90B-63F1DCD11CAA}" type="presParOf" srcId="{043DD38F-3D51-432C-97B0-38AE5F452A95}" destId="{D1CD935C-95A4-4259-B0C9-720292667C8E}" srcOrd="7" destOrd="0" presId="urn:microsoft.com/office/officeart/2005/8/layout/gear1"/>
    <dgm:cxn modelId="{764A8A1A-3C8E-4F72-BC72-D60334E6B37C}" type="presParOf" srcId="{043DD38F-3D51-432C-97B0-38AE5F452A95}" destId="{E295EF1D-61E2-49EF-AD6F-2E93A6CDECB0}" srcOrd="8" destOrd="0" presId="urn:microsoft.com/office/officeart/2005/8/layout/gear1"/>
    <dgm:cxn modelId="{47B46770-A1EE-4727-8507-599C9A1404A8}" type="presParOf" srcId="{043DD38F-3D51-432C-97B0-38AE5F452A95}" destId="{D5CF429C-2BF3-496E-B6B5-82C9BED843B3}" srcOrd="9" destOrd="0" presId="urn:microsoft.com/office/officeart/2005/8/layout/gear1"/>
    <dgm:cxn modelId="{DF5D7E5C-41AB-416D-8215-C3FF0BBFF814}" type="presParOf" srcId="{043DD38F-3D51-432C-97B0-38AE5F452A95}" destId="{1CE40516-E506-441F-A0E6-E2386F1B2CC8}" srcOrd="10" destOrd="0" presId="urn:microsoft.com/office/officeart/2005/8/layout/gear1"/>
    <dgm:cxn modelId="{7D6F66B4-FE96-4CAA-9438-2D9742A37826}" type="presParOf" srcId="{043DD38F-3D51-432C-97B0-38AE5F452A95}" destId="{011600C5-DA6A-4E1E-8111-9A9C214B2103}" srcOrd="11" destOrd="0" presId="urn:microsoft.com/office/officeart/2005/8/layout/gear1"/>
    <dgm:cxn modelId="{6EE185CE-32F1-4278-83F1-76DF4879115E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6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/>
      <dgm:t>
        <a:bodyPr/>
        <a:lstStyle/>
        <a:p>
          <a:endParaRPr lang="ru-RU" sz="2400" dirty="0" smtClean="0"/>
        </a:p>
        <a:p>
          <a:endParaRPr lang="ru-RU" sz="2800" dirty="0" smtClean="0"/>
        </a:p>
        <a:p>
          <a:r>
            <a:rPr lang="ru-RU" sz="2400" dirty="0" smtClean="0"/>
            <a:t>Дотации 27,2%</a:t>
          </a:r>
          <a:endParaRPr lang="ru-RU" sz="24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/>
      <dgm:t>
        <a:bodyPr/>
        <a:lstStyle/>
        <a:p>
          <a:r>
            <a:rPr lang="ru-RU" sz="2800" dirty="0" smtClean="0"/>
            <a:t>Субсидии</a:t>
          </a:r>
          <a:r>
            <a:rPr lang="ru-RU" sz="3500" dirty="0" smtClean="0"/>
            <a:t> 12,2%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/>
      <dgm:t>
        <a:bodyPr/>
        <a:lstStyle/>
        <a:p>
          <a:r>
            <a:rPr lang="ru-RU" sz="2800" dirty="0" smtClean="0"/>
            <a:t>Субвенции</a:t>
          </a:r>
          <a:r>
            <a:rPr lang="ru-RU" sz="3500" dirty="0" smtClean="0"/>
            <a:t> 60,6%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-917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-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C3BF523B-66DD-4B44-BC8D-6AD8AEC69FE0}" type="presOf" srcId="{D0CCC160-AA76-4C02-B228-232A8134752B}" destId="{E73B2CBA-82A7-4B9B-8A2A-22FEAD10CFC7}" srcOrd="0" destOrd="0" presId="urn:microsoft.com/office/officeart/2005/8/layout/pyramid1"/>
    <dgm:cxn modelId="{0D7BA65A-AC91-44FF-BF6D-F1BBBB285175}" type="presOf" srcId="{3172827C-24EB-4AC3-89EC-2532A9335677}" destId="{866AAC33-1799-4DEE-AB41-A8EEBD1B9A1D}" srcOrd="1" destOrd="0" presId="urn:microsoft.com/office/officeart/2005/8/layout/pyramid1"/>
    <dgm:cxn modelId="{E53706B6-E36E-4504-9E4A-2FAC19F537C8}" type="presOf" srcId="{4F7AFB3C-63BE-429B-AAC0-394808C51064}" destId="{E32AAE2B-BA9C-47A1-90C4-AC183CA34834}" srcOrd="0" destOrd="0" presId="urn:microsoft.com/office/officeart/2005/8/layout/pyramid1"/>
    <dgm:cxn modelId="{26847A57-E056-47DA-A7B0-AE51E0108A77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E0BE03A4-D39C-4466-BA3A-D5DB5845D157}" type="presOf" srcId="{9B6C6E6D-B369-4338-8EAC-FB503E1A4998}" destId="{CDDFD935-C1C6-47FB-A5DD-D8BC97653986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10DC76D4-E3B4-4AA0-88C7-D33CDCD8B3CE}" type="presOf" srcId="{3172827C-24EB-4AC3-89EC-2532A9335677}" destId="{3D510292-E4A4-42E0-9231-4CC3CE6CC39B}" srcOrd="0" destOrd="0" presId="urn:microsoft.com/office/officeart/2005/8/layout/pyramid1"/>
    <dgm:cxn modelId="{408F93BD-8FE1-4AD6-8941-08DC9CB049C3}" type="presOf" srcId="{9B6C6E6D-B369-4338-8EAC-FB503E1A4998}" destId="{155DB040-ACF5-402A-8535-CBB03EA20E34}" srcOrd="1" destOrd="0" presId="urn:microsoft.com/office/officeart/2005/8/layout/pyramid1"/>
    <dgm:cxn modelId="{9939E0F6-DAB0-46E6-9F7B-751F7707DEC5}" type="presParOf" srcId="{E32AAE2B-BA9C-47A1-90C4-AC183CA34834}" destId="{79540120-2BF0-4D87-8CD4-F49969E66CB1}" srcOrd="0" destOrd="0" presId="urn:microsoft.com/office/officeart/2005/8/layout/pyramid1"/>
    <dgm:cxn modelId="{BC8AF784-E3BE-4021-982B-8C9257AD0A9D}" type="presParOf" srcId="{79540120-2BF0-4D87-8CD4-F49969E66CB1}" destId="{CDDFD935-C1C6-47FB-A5DD-D8BC97653986}" srcOrd="0" destOrd="0" presId="urn:microsoft.com/office/officeart/2005/8/layout/pyramid1"/>
    <dgm:cxn modelId="{CEE851E8-1C37-44AE-B6AD-7929F469C9DF}" type="presParOf" srcId="{79540120-2BF0-4D87-8CD4-F49969E66CB1}" destId="{155DB040-ACF5-402A-8535-CBB03EA20E34}" srcOrd="1" destOrd="0" presId="urn:microsoft.com/office/officeart/2005/8/layout/pyramid1"/>
    <dgm:cxn modelId="{057658A3-86D3-439B-8621-231B05A3406A}" type="presParOf" srcId="{E32AAE2B-BA9C-47A1-90C4-AC183CA34834}" destId="{42D90105-1C56-4743-90C7-D6B75C9CE9F4}" srcOrd="1" destOrd="0" presId="urn:microsoft.com/office/officeart/2005/8/layout/pyramid1"/>
    <dgm:cxn modelId="{60CD9768-87E4-4BA7-9FF5-4ED7C72B4CE4}" type="presParOf" srcId="{42D90105-1C56-4743-90C7-D6B75C9CE9F4}" destId="{3D510292-E4A4-42E0-9231-4CC3CE6CC39B}" srcOrd="0" destOrd="0" presId="urn:microsoft.com/office/officeart/2005/8/layout/pyramid1"/>
    <dgm:cxn modelId="{CE762210-4ADF-487C-8F8D-069495D09DA2}" type="presParOf" srcId="{42D90105-1C56-4743-90C7-D6B75C9CE9F4}" destId="{866AAC33-1799-4DEE-AB41-A8EEBD1B9A1D}" srcOrd="1" destOrd="0" presId="urn:microsoft.com/office/officeart/2005/8/layout/pyramid1"/>
    <dgm:cxn modelId="{110CABD0-70DD-42E9-A63D-412B180A0D2B}" type="presParOf" srcId="{E32AAE2B-BA9C-47A1-90C4-AC183CA34834}" destId="{C529B639-E1B1-4553-B975-1589BE6C135D}" srcOrd="2" destOrd="0" presId="urn:microsoft.com/office/officeart/2005/8/layout/pyramid1"/>
    <dgm:cxn modelId="{F8C572C7-25D0-43D2-BFF7-CFA5CAC6F3A8}" type="presParOf" srcId="{C529B639-E1B1-4553-B975-1589BE6C135D}" destId="{E73B2CBA-82A7-4B9B-8A2A-22FEAD10CFC7}" srcOrd="0" destOrd="0" presId="urn:microsoft.com/office/officeart/2005/8/layout/pyramid1"/>
    <dgm:cxn modelId="{DED98A88-9C57-4524-8F7D-84D106CBF888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dirty="0">
            <a:solidFill>
              <a:schemeClr val="tx2">
                <a:lumMod val="75000"/>
              </a:schemeClr>
            </a:solidFill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baseline="0" dirty="0">
            <a:solidFill>
              <a:schemeClr val="tx2">
                <a:lumMod val="75000"/>
              </a:schemeClr>
            </a:solidFill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baseline="0" dirty="0">
            <a:solidFill>
              <a:schemeClr val="tx2">
                <a:lumMod val="75000"/>
              </a:schemeClr>
            </a:solidFill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66478" custLinFactNeighborX="-370" custLinFactNeighborY="-1351"/>
      <dgm:spPr/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21757" custLinFactNeighborX="-826" custLinFactNeighborY="-97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22093" custLinFactY="200000" custLinFactNeighborX="-388" custLinFactNeighborY="20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20754" custLinFactY="-200000" custLinFactNeighborX="-1057" custLinFactNeighborY="-2946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20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9EFC6E05-F213-4947-B8FC-038E7D6BAAD8}" type="presOf" srcId="{65806BF6-B3BE-4ED2-A14E-599B1EC29988}" destId="{4AE3E91E-717D-4ACC-877C-C664195EF708}" srcOrd="0" destOrd="0" presId="urn:microsoft.com/office/officeart/2005/8/layout/pyramid2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F3FBAA5B-76B4-4121-B676-2D3028D27B3D}" type="presOf" srcId="{0237BCD8-2D58-42E4-B0DC-02F720ADCACA}" destId="{BDE2199E-1473-426F-A6A7-CEC986EDBA3A}" srcOrd="0" destOrd="0" presId="urn:microsoft.com/office/officeart/2005/8/layout/pyramid2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0D0320DF-A355-455D-968D-674549478834}" type="presOf" srcId="{CAA2D44A-E69F-42C0-ACB8-E153177EFD21}" destId="{1407F73B-CEC3-425F-AF03-F0C07C4E2059}" srcOrd="0" destOrd="0" presId="urn:microsoft.com/office/officeart/2005/8/layout/pyramid2"/>
    <dgm:cxn modelId="{31ACDB7F-8CFC-49FF-B731-3941CD0F1F37}" type="presOf" srcId="{598FA69B-F152-4353-8A12-A0EB8A38A551}" destId="{5B433258-E48C-412C-8CAF-5FB6B1D7011C}" srcOrd="0" destOrd="0" presId="urn:microsoft.com/office/officeart/2005/8/layout/pyramid2"/>
    <dgm:cxn modelId="{B343D473-739C-41C6-91B0-1BE348E38DAA}" type="presOf" srcId="{496089B1-692C-48F8-89D5-B9F16530D402}" destId="{ADA2E1D8-3ABE-4687-BCC5-4E41B5382FC5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424CEF36-5BC9-4130-AC08-553F79CD69E8}" type="presOf" srcId="{E664F0DC-94BA-4995-BD1A-7BE4D67DA8EB}" destId="{1713BBD1-4BE5-4D83-9072-34D7AB8A4EEC}" srcOrd="0" destOrd="0" presId="urn:microsoft.com/office/officeart/2005/8/layout/pyramid2"/>
    <dgm:cxn modelId="{A3D1D480-D939-48C4-8EC0-E54C4BCF6FC9}" type="presParOf" srcId="{5B433258-E48C-412C-8CAF-5FB6B1D7011C}" destId="{C8E35D9D-D3CF-4FA5-BA60-93F575565D6B}" srcOrd="0" destOrd="0" presId="urn:microsoft.com/office/officeart/2005/8/layout/pyramid2"/>
    <dgm:cxn modelId="{BAFFF5ED-F765-4CD5-AAA0-06FD7B50306C}" type="presParOf" srcId="{5B433258-E48C-412C-8CAF-5FB6B1D7011C}" destId="{01715E57-1B5F-4A63-8D1F-64A32F5EC750}" srcOrd="1" destOrd="0" presId="urn:microsoft.com/office/officeart/2005/8/layout/pyramid2"/>
    <dgm:cxn modelId="{25F9675E-FA3E-49AC-A7B7-511E1F73FECC}" type="presParOf" srcId="{01715E57-1B5F-4A63-8D1F-64A32F5EC750}" destId="{1407F73B-CEC3-425F-AF03-F0C07C4E2059}" srcOrd="0" destOrd="0" presId="urn:microsoft.com/office/officeart/2005/8/layout/pyramid2"/>
    <dgm:cxn modelId="{0A72C824-B42C-4085-8C16-B8D780CE0F6E}" type="presParOf" srcId="{01715E57-1B5F-4A63-8D1F-64A32F5EC750}" destId="{AB806DA4-3B49-44CB-8438-0F264B2CFE82}" srcOrd="1" destOrd="0" presId="urn:microsoft.com/office/officeart/2005/8/layout/pyramid2"/>
    <dgm:cxn modelId="{D52CCB75-05A9-4362-9E02-26644E2AC47B}" type="presParOf" srcId="{01715E57-1B5F-4A63-8D1F-64A32F5EC750}" destId="{4AE3E91E-717D-4ACC-877C-C664195EF708}" srcOrd="2" destOrd="0" presId="urn:microsoft.com/office/officeart/2005/8/layout/pyramid2"/>
    <dgm:cxn modelId="{EB12BBEB-E31B-4986-AA06-2AE99326F1DE}" type="presParOf" srcId="{01715E57-1B5F-4A63-8D1F-64A32F5EC750}" destId="{3B93E403-998F-454D-945E-3AFA87391760}" srcOrd="3" destOrd="0" presId="urn:microsoft.com/office/officeart/2005/8/layout/pyramid2"/>
    <dgm:cxn modelId="{E51C2564-BDF5-4B01-94F6-018152CF0850}" type="presParOf" srcId="{01715E57-1B5F-4A63-8D1F-64A32F5EC750}" destId="{BDE2199E-1473-426F-A6A7-CEC986EDBA3A}" srcOrd="4" destOrd="0" presId="urn:microsoft.com/office/officeart/2005/8/layout/pyramid2"/>
    <dgm:cxn modelId="{69FAB325-D97D-4E4E-8CEE-1630A2ABA82D}" type="presParOf" srcId="{01715E57-1B5F-4A63-8D1F-64A32F5EC750}" destId="{2F034AEA-00B6-4D22-95F1-9198FEEA833C}" srcOrd="5" destOrd="0" presId="urn:microsoft.com/office/officeart/2005/8/layout/pyramid2"/>
    <dgm:cxn modelId="{3FA722C4-F42C-4B4A-BA84-15059AED8A3D}" type="presParOf" srcId="{01715E57-1B5F-4A63-8D1F-64A32F5EC750}" destId="{ADA2E1D8-3ABE-4687-BCC5-4E41B5382FC5}" srcOrd="6" destOrd="0" presId="urn:microsoft.com/office/officeart/2005/8/layout/pyramid2"/>
    <dgm:cxn modelId="{0EE77646-B4C6-412A-8AB7-DD7D1B9F1045}" type="presParOf" srcId="{01715E57-1B5F-4A63-8D1F-64A32F5EC750}" destId="{3222115F-ED5D-4533-91D8-B50D72259EA8}" srcOrd="7" destOrd="0" presId="urn:microsoft.com/office/officeart/2005/8/layout/pyramid2"/>
    <dgm:cxn modelId="{5FCB4D24-71E0-40BA-AD70-28C4B88F082B}" type="presParOf" srcId="{01715E57-1B5F-4A63-8D1F-64A32F5EC750}" destId="{1713BBD1-4BE5-4D83-9072-34D7AB8A4EEC}" srcOrd="8" destOrd="0" presId="urn:microsoft.com/office/officeart/2005/8/layout/pyramid2"/>
    <dgm:cxn modelId="{F5A0546E-929D-4BA8-9DAA-CADBEB4E52F1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45000"/>
                <a:satMod val="200000"/>
              </a:schemeClr>
            </a:gs>
            <a:gs pos="30000">
              <a:schemeClr val="accent4">
                <a:tint val="61000"/>
                <a:satMod val="200000"/>
              </a:schemeClr>
            </a:gs>
            <a:gs pos="45000">
              <a:schemeClr val="accent4">
                <a:tint val="66000"/>
                <a:satMod val="200000"/>
              </a:schemeClr>
            </a:gs>
            <a:gs pos="55000">
              <a:schemeClr val="accent4">
                <a:tint val="66000"/>
                <a:satMod val="200000"/>
              </a:schemeClr>
            </a:gs>
            <a:gs pos="73000">
              <a:schemeClr val="accent4">
                <a:tint val="61000"/>
                <a:satMod val="200000"/>
              </a:schemeClr>
            </a:gs>
            <a:gs pos="100000">
              <a:schemeClr val="accent4">
                <a:tint val="45000"/>
                <a:satMod val="200000"/>
              </a:schemeClr>
            </a:gs>
          </a:gsLst>
          <a:lin ang="950000" scaled="1"/>
        </a:gradFill>
        <a:ln w="9525" cap="flat" cmpd="sng" algn="ctr">
          <a:solidFill>
            <a:srgbClr val="FF0000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19050" cap="flat" cmpd="sng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474778" y="1888643"/>
          <a:ext cx="1653346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432037" y="2847387"/>
          <a:ext cx="2098107" cy="1847481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</a:t>
          </a:r>
          <a:r>
            <a:rPr lang="ru-RU" sz="1500" b="1" kern="1200" dirty="0" smtClean="0">
              <a:solidFill>
                <a:schemeClr val="tx2">
                  <a:lumMod val="75000"/>
                </a:schemeClr>
              </a:solidFill>
            </a:rPr>
            <a:t>–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32037" y="2847387"/>
        <a:ext cx="2098107" cy="1847481"/>
      </dsp:txXfrm>
    </dsp:sp>
    <dsp:sp modelId="{B8B60EF9-00CC-4650-93D6-19E62B565F64}">
      <dsp:nvSpPr>
        <dsp:cNvPr id="0" name=""/>
        <dsp:cNvSpPr/>
      </dsp:nvSpPr>
      <dsp:spPr>
        <a:xfrm>
          <a:off x="2160988" y="1697847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386973" y="1179880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240363" y="2127323"/>
          <a:ext cx="2187647" cy="205088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240363" y="2127323"/>
        <a:ext cx="2187647" cy="2050888"/>
      </dsp:txXfrm>
    </dsp:sp>
    <dsp:sp modelId="{5909EC9D-7A05-47CF-8B7E-C86D0FD8DA89}">
      <dsp:nvSpPr>
        <dsp:cNvPr id="0" name=""/>
        <dsp:cNvSpPr/>
      </dsp:nvSpPr>
      <dsp:spPr>
        <a:xfrm>
          <a:off x="5025244" y="989084"/>
          <a:ext cx="441453" cy="441453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251229" y="-25874"/>
          <a:ext cx="1557469" cy="2591593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118639" y="903172"/>
          <a:ext cx="2212776" cy="3044872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  <a:endParaRPr lang="ru-RU" sz="1500" b="1" kern="1200" dirty="0" smtClean="0">
            <a:solidFill>
              <a:schemeClr val="tx2">
                <a:lumMod val="7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5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118639" y="903172"/>
        <a:ext cx="2212776" cy="3044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54578"/>
          <a:ext cx="1800199" cy="64551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Дума городского округа</a:t>
          </a:r>
          <a:endParaRPr lang="ru-RU" sz="1600" kern="1200" dirty="0"/>
        </a:p>
      </dsp:txBody>
      <dsp:txXfrm>
        <a:off x="31511" y="86089"/>
        <a:ext cx="1737177" cy="5824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55480" y="0"/>
          <a:ext cx="1727047" cy="55691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82667" y="27187"/>
        <a:ext cx="1672673" cy="502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425471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355725" cy="6446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496908" cy="71437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427162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65483"/>
          <a:ext cx="3487840" cy="1287338"/>
        </a:xfrm>
        <a:prstGeom prst="roundRect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4639902" y="228326"/>
        <a:ext cx="3362154" cy="1161652"/>
      </dsp:txXfrm>
    </dsp:sp>
    <dsp:sp modelId="{9ACEE274-9A7E-4EF9-AFD8-06C88FDEB18D}">
      <dsp:nvSpPr>
        <dsp:cNvPr id="0" name=""/>
        <dsp:cNvSpPr/>
      </dsp:nvSpPr>
      <dsp:spPr>
        <a:xfrm>
          <a:off x="4510227" y="1682438"/>
          <a:ext cx="3534787" cy="1182888"/>
        </a:xfrm>
        <a:prstGeom prst="round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   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567971" y="1740182"/>
        <a:ext cx="3419299" cy="1067400"/>
      </dsp:txXfrm>
    </dsp:sp>
    <dsp:sp modelId="{332B9938-3F0A-4D2F-8536-B152D87C9DF2}">
      <dsp:nvSpPr>
        <dsp:cNvPr id="0" name=""/>
        <dsp:cNvSpPr/>
      </dsp:nvSpPr>
      <dsp:spPr>
        <a:xfrm>
          <a:off x="4536038" y="3112163"/>
          <a:ext cx="3479304" cy="1175527"/>
        </a:xfrm>
        <a:prstGeom prst="round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  Дефицит</a:t>
          </a:r>
        </a:p>
      </dsp:txBody>
      <dsp:txXfrm>
        <a:off x="4593422" y="3169547"/>
        <a:ext cx="3364536" cy="10607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77748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65,1%</a:t>
          </a:r>
          <a:endParaRPr lang="ru-RU" sz="1200" kern="1200" dirty="0"/>
        </a:p>
      </dsp:txBody>
      <dsp:txXfrm>
        <a:off x="6572359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56550" y="1702560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30,5%</a:t>
          </a:r>
          <a:endParaRPr lang="ru-RU" sz="1200" kern="1200" dirty="0"/>
        </a:p>
      </dsp:txBody>
      <dsp:txXfrm>
        <a:off x="4454988" y="2303256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915863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4,4%</a:t>
          </a:r>
          <a:endParaRPr lang="ru-RU" sz="1200" kern="1200" dirty="0"/>
        </a:p>
      </dsp:txBody>
      <dsp:txXfrm rot="-20700000">
        <a:off x="6286800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14506" y="771222"/>
          <a:ext cx="2521095" cy="2543891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98357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06098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2592299" y="0"/>
          <a:ext cx="2616290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Дотации 27,2%</a:t>
          </a:r>
          <a:endParaRPr lang="ru-RU" sz="2400" kern="1200" dirty="0"/>
        </a:p>
      </dsp:txBody>
      <dsp:txXfrm>
        <a:off x="2592299" y="0"/>
        <a:ext cx="2616290" cy="1728191"/>
      </dsp:txXfrm>
    </dsp:sp>
    <dsp:sp modelId="{3D510292-E4A4-42E0-9231-4CC3CE6CC39B}">
      <dsp:nvSpPr>
        <dsp:cNvPr id="0" name=""/>
        <dsp:cNvSpPr/>
      </dsp:nvSpPr>
      <dsp:spPr>
        <a:xfrm>
          <a:off x="1279313" y="1728191"/>
          <a:ext cx="523258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Субсидии</a:t>
          </a:r>
          <a:r>
            <a:rPr lang="ru-RU" sz="3500" kern="1200" dirty="0" smtClean="0"/>
            <a:t> 12,2%</a:t>
          </a:r>
          <a:endParaRPr lang="ru-RU" sz="3500" kern="1200" dirty="0"/>
        </a:p>
      </dsp:txBody>
      <dsp:txXfrm>
        <a:off x="2195015" y="1728191"/>
        <a:ext cx="3401177" cy="1728191"/>
      </dsp:txXfrm>
    </dsp:sp>
    <dsp:sp modelId="{E73B2CBA-82A7-4B9B-8A2A-22FEAD10CFC7}">
      <dsp:nvSpPr>
        <dsp:cNvPr id="0" name=""/>
        <dsp:cNvSpPr/>
      </dsp:nvSpPr>
      <dsp:spPr>
        <a:xfrm>
          <a:off x="0" y="3387256"/>
          <a:ext cx="7848871" cy="1728191"/>
        </a:xfrm>
        <a:prstGeom prst="trapezoid">
          <a:avLst>
            <a:gd name="adj" fmla="val 75694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Субвенции</a:t>
          </a:r>
          <a:r>
            <a:rPr lang="ru-RU" sz="3500" kern="1200" dirty="0" smtClean="0"/>
            <a:t> 60,6%</a:t>
          </a:r>
          <a:endParaRPr lang="ru-RU" sz="3500" kern="1200" dirty="0"/>
        </a:p>
      </dsp:txBody>
      <dsp:txXfrm>
        <a:off x="1373552" y="3387256"/>
        <a:ext cx="5101766" cy="17281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-439022" y="0"/>
          <a:ext cx="8870933" cy="532859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591048" y="440924"/>
          <a:ext cx="4217156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Сухоложскцемент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»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                                    </a:t>
          </a: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 </a:t>
          </a:r>
          <a:endParaRPr lang="ru-RU" sz="12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628034" y="477910"/>
        <a:ext cx="4143184" cy="683687"/>
      </dsp:txXfrm>
    </dsp:sp>
    <dsp:sp modelId="{4AE3E91E-717D-4ACC-877C-C664195EF708}">
      <dsp:nvSpPr>
        <dsp:cNvPr id="0" name=""/>
        <dsp:cNvSpPr/>
      </dsp:nvSpPr>
      <dsp:spPr>
        <a:xfrm>
          <a:off x="3600400" y="3096344"/>
          <a:ext cx="4228794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Староцементный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завод»</a:t>
          </a:r>
          <a:endParaRPr lang="ru-RU" sz="2000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37386" y="3133330"/>
        <a:ext cx="4154822" cy="683687"/>
      </dsp:txXfrm>
    </dsp:sp>
    <dsp:sp modelId="{BDE2199E-1473-426F-A6A7-CEC986EDBA3A}">
      <dsp:nvSpPr>
        <dsp:cNvPr id="0" name=""/>
        <dsp:cNvSpPr/>
      </dsp:nvSpPr>
      <dsp:spPr>
        <a:xfrm>
          <a:off x="3637027" y="2238112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Сухоложский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огнеупорный завод»</a:t>
          </a:r>
        </a:p>
      </dsp:txBody>
      <dsp:txXfrm>
        <a:off x="3674013" y="2275098"/>
        <a:ext cx="4108445" cy="683687"/>
      </dsp:txXfrm>
    </dsp:sp>
    <dsp:sp modelId="{ADA2E1D8-3ABE-4687-BCC5-4E41B5382FC5}">
      <dsp:nvSpPr>
        <dsp:cNvPr id="0" name=""/>
        <dsp:cNvSpPr/>
      </dsp:nvSpPr>
      <dsp:spPr>
        <a:xfrm>
          <a:off x="3600417" y="1296144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ООО «ФОРЭС»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37403" y="1333130"/>
        <a:ext cx="4108445" cy="683687"/>
      </dsp:txXfrm>
    </dsp:sp>
    <dsp:sp modelId="{1713BBD1-4BE5-4D83-9072-34D7AB8A4EEC}">
      <dsp:nvSpPr>
        <dsp:cNvPr id="0" name=""/>
        <dsp:cNvSpPr/>
      </dsp:nvSpPr>
      <dsp:spPr>
        <a:xfrm>
          <a:off x="3637027" y="3942845"/>
          <a:ext cx="4182417" cy="757659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АО «</a:t>
          </a:r>
          <a:r>
            <a:rPr lang="ru-RU" sz="2000" b="1" kern="1200" baseline="0" dirty="0" err="1" smtClean="0">
              <a:solidFill>
                <a:schemeClr val="tx2">
                  <a:lumMod val="75000"/>
                </a:schemeClr>
              </a:solidFill>
            </a:rPr>
            <a:t>Сухоложское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</a:rPr>
            <a:t> Литье»</a:t>
          </a:r>
          <a:endParaRPr lang="ru-RU" sz="2000" b="1" kern="1200" baseline="0" dirty="0">
            <a:solidFill>
              <a:schemeClr val="tx2">
                <a:lumMod val="75000"/>
              </a:schemeClr>
            </a:solidFill>
          </a:endParaRPr>
        </a:p>
      </dsp:txBody>
      <dsp:txXfrm>
        <a:off x="3674013" y="3979831"/>
        <a:ext cx="4108445" cy="68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0.83273</cdr:x>
      <cdr:y>0.02857</cdr:y>
    </cdr:from>
    <cdr:to>
      <cdr:x>1</cdr:x>
      <cdr:y>0.17512</cdr:y>
    </cdr:to>
    <cdr:sp macro="" textlink="">
      <cdr:nvSpPr>
        <cdr:cNvPr id="2" name="Text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35784" y="72008"/>
          <a:ext cx="1373128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u="sng" dirty="0" smtClean="0">
              <a:solidFill>
                <a:srgbClr val="662459"/>
              </a:solidFill>
              <a:latin typeface="Book Antiqua" pitchFamily="18" charset="0"/>
            </a:rPr>
            <a:t>ДОХОДЫ</a:t>
          </a:r>
          <a:endParaRPr lang="ru-RU" sz="1800" b="1" u="sng" dirty="0">
            <a:solidFill>
              <a:srgbClr val="662459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0.81416</cdr:x>
      <cdr:y>0.05128</cdr:y>
    </cdr:from>
    <cdr:to>
      <cdr:x>0.9896</cdr:x>
      <cdr:y>0.20513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144016"/>
          <a:ext cx="1427539" cy="432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u="sng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rPr>
            <a:t>РАСХОДЫ</a:t>
          </a:r>
          <a:endParaRPr lang="ru-RU" sz="1800" b="1" u="sng" dirty="0">
            <a:solidFill>
              <a:schemeClr val="bg2">
                <a:lumMod val="25000"/>
              </a:schemeClr>
            </a:solidFill>
            <a:latin typeface="Book Antiqua" panose="0204060205030503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0.79591</cdr:y>
    </cdr:from>
    <cdr:to>
      <cdr:x>1</cdr:x>
      <cdr:y>0.91713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1965702"/>
          <a:ext cx="8588564" cy="2993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2014 год (факт)  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2015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(факт)  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2016 год (факт)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2017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 (факт)   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(план) 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год (план)     2020 год (</a:t>
          </a:r>
          <a:r>
            <a:rPr lang="ru-RU" sz="8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2021 год (</a:t>
          </a:r>
          <a:r>
            <a:rPr lang="ru-RU" sz="8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   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 (</a:t>
          </a:r>
          <a:r>
            <a:rPr lang="ru-RU" sz="85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</a:t>
          </a:r>
          <a:r>
            <a:rPr lang="ru-RU" sz="8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  <a:endParaRPr lang="ru-RU" sz="85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0.13007</cdr:x>
      <cdr:y>0</cdr:y>
    </cdr:from>
    <cdr:to>
      <cdr:x>0.97217</cdr:x>
      <cdr:y>0.14706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5169" y="-900000"/>
          <a:ext cx="7155276" cy="255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2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0.33333</cdr:x>
      <cdr:y>0.42424</cdr:y>
    </cdr:from>
    <cdr:to>
      <cdr:x>0.63964</cdr:x>
      <cdr:y>0.57576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664296" y="2016224"/>
          <a:ext cx="2448301" cy="720103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1 868 965,1 тыс. руб. </a:t>
          </a:r>
        </a:p>
        <a:p xmlns:a="http://schemas.openxmlformats.org/drawingml/2006/main">
          <a:pPr algn="ctr"/>
          <a:r>
            <a:rPr lang="ru-RU" sz="18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(98,6 %)</a:t>
          </a:r>
          <a:endParaRPr lang="ru-RU" sz="18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0.74154</cdr:x>
      <cdr:y>0.09091</cdr:y>
    </cdr:from>
    <cdr:to>
      <cdr:x>0.97395</cdr:x>
      <cdr:y>0.22727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5927058" y="432048"/>
          <a:ext cx="1857646" cy="648072"/>
        </a:xfrm>
        <a:prstGeom xmlns:a="http://schemas.openxmlformats.org/drawingml/2006/main" prst="wedgeRoundRectCallout">
          <a:avLst>
            <a:gd name="adj1" fmla="val -30754"/>
            <a:gd name="adj2" fmla="val 94834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solidFill>
            <a:srgbClr val="66CCFF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27 030,6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(1,4%)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0.03523</cdr:x>
      <cdr:y>0.64815</cdr:y>
    </cdr:from>
    <cdr:to>
      <cdr:x>0.4881</cdr:x>
      <cdr:y>0.94444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2345" y="2520287"/>
          <a:ext cx="3887079" cy="11521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50" dirty="0" smtClean="0">
              <a:solidFill>
                <a:schemeClr val="bg2">
                  <a:lumMod val="10000"/>
                </a:schemeClr>
              </a:solidFill>
            </a:rPr>
            <a:t> 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- МАУК «Дворец культуры «Кристалл»;</a:t>
          </a:r>
        </a:p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- МБУ «Культурно-социальное объединение «Гармония»;</a:t>
          </a:r>
        </a:p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- МБУК «</a:t>
          </a:r>
          <a:r>
            <a:rPr lang="ru-RU" dirty="0" err="1" smtClean="0">
              <a:solidFill>
                <a:srgbClr val="002060"/>
              </a:solidFill>
              <a:latin typeface="Liberation Serif" panose="02020603050405020304" pitchFamily="18" charset="0"/>
            </a:rPr>
            <a:t>Курьинский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центр досуга и народного творчества»;                                 </a:t>
          </a:r>
        </a:p>
        <a:p xmlns:a="http://schemas.openxmlformats.org/drawingml/2006/main"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- МБУ «Культурно-досуговое объединение»</a:t>
          </a:r>
        </a:p>
        <a:p xmlns:a="http://schemas.openxmlformats.org/drawingml/2006/main">
          <a:r>
            <a:rPr lang="ru-RU" dirty="0">
              <a:solidFill>
                <a:srgbClr val="002060"/>
              </a:solidFill>
              <a:latin typeface="Liberation Serif" panose="02020603050405020304" pitchFamily="18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Liberation Serif" panose="02020603050405020304" pitchFamily="18" charset="0"/>
            </a:rPr>
            <a:t>  (в том числе 9 сельских клубов и домов культуры)</a:t>
          </a:r>
        </a:p>
        <a:p xmlns:a="http://schemas.openxmlformats.org/drawingml/2006/main">
          <a:endParaRPr lang="ru-RU" sz="1150" dirty="0" smtClean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0.67911</cdr:x>
      <cdr:y>0.08827</cdr:y>
    </cdr:from>
    <cdr:to>
      <cdr:x>0.88499</cdr:x>
      <cdr:y>0.2798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5721470" y="454347"/>
          <a:ext cx="1734524" cy="985852"/>
        </a:xfrm>
        <a:prstGeom xmlns:a="http://schemas.openxmlformats.org/drawingml/2006/main" prst="wedgeRoundRectCallout">
          <a:avLst>
            <a:gd name="adj1" fmla="val -96476"/>
            <a:gd name="adj2" fmla="val 59516"/>
            <a:gd name="adj3" fmla="val 16667"/>
          </a:avLst>
        </a:prstGeom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Жилищное хозяйство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(5,2%)</a:t>
          </a:r>
          <a:endParaRPr lang="ru-RU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0.11966</cdr:x>
      <cdr:y>0.08827</cdr:y>
    </cdr:from>
    <cdr:to>
      <cdr:x>0.31624</cdr:x>
      <cdr:y>0.27857</cdr:y>
    </cdr:to>
    <cdr:sp macro="" textlink="">
      <cdr:nvSpPr>
        <cdr:cNvPr id="8" name="Скругленная прямоугольная выноска 7"/>
        <cdr:cNvSpPr/>
      </cdr:nvSpPr>
      <cdr:spPr>
        <a:xfrm xmlns:a="http://schemas.openxmlformats.org/drawingml/2006/main">
          <a:off x="1008112" y="454347"/>
          <a:ext cx="1656184" cy="979511"/>
        </a:xfrm>
        <a:prstGeom xmlns:a="http://schemas.openxmlformats.org/drawingml/2006/main" prst="wedgeRoundRectCallout">
          <a:avLst>
            <a:gd name="adj1" fmla="val 86914"/>
            <a:gd name="adj2" fmla="val 52976"/>
            <a:gd name="adj3" fmla="val 16667"/>
          </a:avLst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Другие вопросы в области ЖКХ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(6,5%)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0.7265</cdr:x>
      <cdr:y>0.72383</cdr:y>
    </cdr:from>
    <cdr:to>
      <cdr:x>0.95726</cdr:x>
      <cdr:y>0.888</cdr:y>
    </cdr:to>
    <cdr:sp macro="" textlink="">
      <cdr:nvSpPr>
        <cdr:cNvPr id="9" name="Скругленная прямоугольная выноска 8"/>
        <cdr:cNvSpPr/>
      </cdr:nvSpPr>
      <cdr:spPr>
        <a:xfrm xmlns:a="http://schemas.openxmlformats.org/drawingml/2006/main">
          <a:off x="6120680" y="3725750"/>
          <a:ext cx="1944216" cy="845023"/>
        </a:xfrm>
        <a:prstGeom xmlns:a="http://schemas.openxmlformats.org/drawingml/2006/main" prst="wedgeRoundRectCallout">
          <a:avLst>
            <a:gd name="adj1" fmla="val -39802"/>
            <a:gd name="adj2" fmla="val -93127"/>
            <a:gd name="adj3" fmla="val 16667"/>
          </a:avLst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Коммунальное хозяйство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(63,4%)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0.03176</cdr:x>
      <cdr:y>0.72746</cdr:y>
    </cdr:from>
    <cdr:to>
      <cdr:x>0.26253</cdr:x>
      <cdr:y>0.89534</cdr:y>
    </cdr:to>
    <cdr:sp macro="" textlink="">
      <cdr:nvSpPr>
        <cdr:cNvPr id="10" name="Скругленная прямоугольная выноска 9"/>
        <cdr:cNvSpPr/>
      </cdr:nvSpPr>
      <cdr:spPr>
        <a:xfrm xmlns:a="http://schemas.openxmlformats.org/drawingml/2006/main">
          <a:off x="267540" y="3744416"/>
          <a:ext cx="1944223" cy="864119"/>
        </a:xfrm>
        <a:prstGeom xmlns:a="http://schemas.openxmlformats.org/drawingml/2006/main" prst="wedgeRoundRectCallout">
          <a:avLst>
            <a:gd name="adj1" fmla="val 40318"/>
            <a:gd name="adj2" fmla="val -135782"/>
            <a:gd name="adj3" fmla="val 16667"/>
          </a:avLst>
        </a:prstGeom>
        <a:solidFill xmlns:a="http://schemas.openxmlformats.org/drawingml/2006/main">
          <a:schemeClr val="accent6"/>
        </a:solidFill>
        <a:ln xmlns:a="http://schemas.openxmlformats.org/drawingml/2006/main" w="38100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b="1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(24,9%)</a:t>
          </a:r>
          <a:endParaRPr lang="ru-RU" sz="1400" b="1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0.10913</cdr:x>
      <cdr:y>0.53272</cdr:y>
    </cdr:from>
    <cdr:to>
      <cdr:x>0.179</cdr:x>
      <cdr:y>0.62953</cdr:y>
    </cdr:to>
    <cdr:cxnSp macro="">
      <cdr:nvCxnSpPr>
        <cdr:cNvPr id="11" name="Прямая соединительная линия 10"/>
        <cdr:cNvCxnSpPr/>
      </cdr:nvCxnSpPr>
      <cdr:spPr>
        <a:xfrm xmlns:a="http://schemas.openxmlformats.org/drawingml/2006/main" flipV="1">
          <a:off x="919383" y="2742040"/>
          <a:ext cx="588681" cy="49832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0.39118</cdr:x>
      <cdr:y>0.15389</cdr:y>
    </cdr:from>
    <cdr:to>
      <cdr:x>0.43391</cdr:x>
      <cdr:y>0.2658</cdr:y>
    </cdr:to>
    <cdr:cxnSp macro="">
      <cdr:nvCxnSpPr>
        <cdr:cNvPr id="15" name="Прямая соединительная линия 14"/>
        <cdr:cNvCxnSpPr/>
      </cdr:nvCxnSpPr>
      <cdr:spPr>
        <a:xfrm xmlns:a="http://schemas.openxmlformats.org/drawingml/2006/main">
          <a:off x="3295647" y="792088"/>
          <a:ext cx="359997" cy="57602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0.5641</cdr:x>
      <cdr:y>0.15389</cdr:y>
    </cdr:from>
    <cdr:to>
      <cdr:x>0.60485</cdr:x>
      <cdr:y>0.2658</cdr:y>
    </cdr:to>
    <cdr:cxnSp macro="">
      <cdr:nvCxnSpPr>
        <cdr:cNvPr id="17" name="Прямая соединительная линия 16"/>
        <cdr:cNvCxnSpPr/>
      </cdr:nvCxnSpPr>
      <cdr:spPr>
        <a:xfrm xmlns:a="http://schemas.openxmlformats.org/drawingml/2006/main" flipH="1">
          <a:off x="4752506" y="792088"/>
          <a:ext cx="343341" cy="5760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13.01.2020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29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2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967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461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7531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2977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864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19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accent1">
                <a:tint val="23500"/>
                <a:satMod val="160000"/>
                <a:lumMod val="0"/>
                <a:lumOff val="100000"/>
                <a:alpha val="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4.wmf"/><Relationship Id="rId9" Type="http://schemas.microsoft.com/office/2007/relationships/diagramDrawing" Target="../diagrams/drawing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5.wmf"/><Relationship Id="rId4" Type="http://schemas.openxmlformats.org/officeDocument/2006/relationships/diagramData" Target="../diagrams/data7.xml"/><Relationship Id="rId9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wmf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1.xls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2.xls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28.wmf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.wmf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7" y="1484784"/>
            <a:ext cx="778903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6480720" cy="1296144"/>
          </a:xfrm>
        </p:spPr>
        <p:txBody>
          <a:bodyPr/>
          <a:lstStyle/>
          <a:p>
            <a:pPr algn="ctr"/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решению Думы городского округа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Сухой Лог «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бюджета городского округа Сухой Лог на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2021-2022 годов»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60648"/>
            <a:ext cx="1513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9431" y="2348880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БЮДЖЕТ ДЛЯ ГРАЖДАН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749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281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2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6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49210" y="633984"/>
            <a:ext cx="8072495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01740" y="1527401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15455" y="3645025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5455" y="5229200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15007" y="2291457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15061" y="4132883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007" y="5692851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8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6" y="2301878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2" y="3360413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3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9" y="5643584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539552" y="1214686"/>
            <a:ext cx="813690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470325" y="1268760"/>
            <a:ext cx="739839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9327" y="1268761"/>
            <a:ext cx="0" cy="94737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7092280" y="1268760"/>
            <a:ext cx="576064" cy="57606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028" y="1881040"/>
            <a:ext cx="1655851" cy="4834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6331" y="2294875"/>
            <a:ext cx="2560184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4299" y="1916832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7" y="2400235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421" y="2492039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16" name="Прямая соединительная линия 15"/>
          <p:cNvCxnSpPr/>
          <p:nvPr/>
        </p:nvCxnSpPr>
        <p:spPr>
          <a:xfrm>
            <a:off x="3048211" y="3202183"/>
            <a:ext cx="273630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18751" y="3294844"/>
            <a:ext cx="6475" cy="78222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540020" y="3282464"/>
            <a:ext cx="706147" cy="7946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68491" y="3291964"/>
            <a:ext cx="885936" cy="78510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67" y="4164961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38137" y="5601710"/>
            <a:ext cx="2433427" cy="923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Российской Федерации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(федеральный бюджет, бюджеты государственных внебюджетных фондов РФ)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625007"/>
            <a:ext cx="2952327" cy="9003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Субъектов Российской Федерации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(Областной бюджет  Свердловской области)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31024" y="5590823"/>
            <a:ext cx="2433427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Муниципальных образований </a:t>
            </a:r>
          </a:p>
          <a:p>
            <a:pPr algn="ctr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(местные бюджеты – бюджет городского округа Сухой  Лог)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" y="4164961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429" y="4169743"/>
            <a:ext cx="2218183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619672" y="629793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Какие бывают БЮДЖЕТЫ?</a:t>
            </a:r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7" y="185736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23075" y="264318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7" y="3357564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7" y="4071946"/>
            <a:ext cx="3000396" cy="500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7" y="4714885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1000109"/>
            <a:ext cx="6811691" cy="6429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7" y="5643580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01126320"/>
              </p:ext>
            </p:extLst>
          </p:nvPr>
        </p:nvGraphicFramePr>
        <p:xfrm>
          <a:off x="2339752" y="2928936"/>
          <a:ext cx="18002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0851524"/>
              </p:ext>
            </p:extLst>
          </p:nvPr>
        </p:nvGraphicFramePr>
        <p:xfrm>
          <a:off x="2357424" y="5715017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39901341"/>
              </p:ext>
            </p:extLst>
          </p:nvPr>
        </p:nvGraphicFramePr>
        <p:xfrm>
          <a:off x="1714480" y="4714884"/>
          <a:ext cx="2425472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080515515"/>
              </p:ext>
            </p:extLst>
          </p:nvPr>
        </p:nvGraphicFramePr>
        <p:xfrm>
          <a:off x="1643044" y="1857370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9" y="2071680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9" y="3643315"/>
            <a:ext cx="357191" cy="714380"/>
          </a:xfrm>
          <a:prstGeom prst="curvedLeftArrow">
            <a:avLst/>
          </a:prstGeom>
          <a:solidFill>
            <a:srgbClr val="FF7C80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9" y="4429135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9" y="5214956"/>
            <a:ext cx="357191" cy="928695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9" y="2857498"/>
            <a:ext cx="357191" cy="714380"/>
          </a:xfrm>
          <a:prstGeom prst="curvedLeftArrow">
            <a:avLst/>
          </a:prstGeom>
          <a:solidFill>
            <a:srgbClr val="FF7C8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56332" y="1893631"/>
            <a:ext cx="512592" cy="57041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56333" y="2895599"/>
            <a:ext cx="529984" cy="78923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2238" y="4791105"/>
            <a:ext cx="486687" cy="595301"/>
          </a:xfrm>
          <a:prstGeom prst="rightArrow">
            <a:avLst>
              <a:gd name="adj1" fmla="val 50000"/>
              <a:gd name="adj2" fmla="val 42999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8" y="5715019"/>
            <a:ext cx="476917" cy="571502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4134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92664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ГРАЖДАНИН, его участие в бюджетном процессе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79115" y="1281361"/>
            <a:ext cx="842493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96641"/>
            <a:ext cx="4752528" cy="79208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как налогоплательщик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509120"/>
            <a:ext cx="5472608" cy="1008112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</a:rPr>
              <a:t>ГРАЖДАНИН</a:t>
            </a:r>
            <a:endParaRPr lang="ru-RU" sz="1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как </a:t>
            </a:r>
            <a:r>
              <a:rPr lang="ru-RU" sz="1500" dirty="0" smtClean="0">
                <a:solidFill>
                  <a:schemeClr val="accent1">
                    <a:lumMod val="75000"/>
                  </a:schemeClr>
                </a:solidFill>
              </a:rPr>
              <a:t>получатель социальных гарантий</a:t>
            </a:r>
            <a:endParaRPr lang="ru-RU" sz="1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568952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Расходная часть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бюджета -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получает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социальные гарантии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6496" y="188640"/>
            <a:ext cx="8784976" cy="100811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бюджете городского округа Сухой Лог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и плановый период 2021-2022 годы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другими городами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22547354"/>
              </p:ext>
            </p:extLst>
          </p:nvPr>
        </p:nvGraphicFramePr>
        <p:xfrm>
          <a:off x="544528" y="1268760"/>
          <a:ext cx="820891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50546649"/>
              </p:ext>
            </p:extLst>
          </p:nvPr>
        </p:nvGraphicFramePr>
        <p:xfrm>
          <a:off x="683568" y="3789040"/>
          <a:ext cx="81369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402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784" y="789304"/>
            <a:ext cx="822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2014-2022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552536263"/>
              </p:ext>
            </p:extLst>
          </p:nvPr>
        </p:nvGraphicFramePr>
        <p:xfrm>
          <a:off x="699260" y="1193108"/>
          <a:ext cx="8063820" cy="2700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9084" y="3861048"/>
            <a:ext cx="8001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местного бюджета,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41558196"/>
              </p:ext>
            </p:extLst>
          </p:nvPr>
        </p:nvGraphicFramePr>
        <p:xfrm>
          <a:off x="251520" y="4199602"/>
          <a:ext cx="8588564" cy="2469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30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1" descr="C:\Users\Наталья Константинов\AppData\Local\Microsoft\Windows\Temporary Internet Files\Content.IE5\H7G8PFJM\money_ruble_coins_bills_handful-73489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1" y="836713"/>
            <a:ext cx="8530715" cy="583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16551" y="2327972"/>
            <a:ext cx="4231514" cy="2638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2020 г.              2021 г.               2022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836565" y="836712"/>
            <a:ext cx="7872412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2020 год и плановый период  2021 и 2022 годов,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(тысяч рублей)</a:t>
            </a:r>
          </a:p>
          <a:p>
            <a:pPr algn="ctr"/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7504194"/>
              </p:ext>
            </p:extLst>
          </p:nvPr>
        </p:nvGraphicFramePr>
        <p:xfrm>
          <a:off x="636834" y="2142079"/>
          <a:ext cx="8064900" cy="4547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69646" y="2610460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1 882 660,8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9753" y="2612683"/>
            <a:ext cx="144016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1 745 791,7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604410"/>
            <a:ext cx="1487119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1 796 548,7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5" y="4045003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1 895 995,7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37522" y="4045004"/>
            <a:ext cx="1440160" cy="916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1 745 791,7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06314" y="4032060"/>
            <a:ext cx="1487119" cy="916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1 796 548,7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3224" y="5475482"/>
            <a:ext cx="1443548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- 13 334,9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37522" y="5475482"/>
            <a:ext cx="1440160" cy="9166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0" y="5475481"/>
            <a:ext cx="1487119" cy="91662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174882" y="483321"/>
            <a:ext cx="5370511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3342" y="3751270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751266"/>
            <a:ext cx="2255989" cy="22700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4" y="3751270"/>
            <a:ext cx="2134020" cy="22700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28336" y="256540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823077" y="2565404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56176" y="1416051"/>
            <a:ext cx="2255989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03341" y="1416051"/>
            <a:ext cx="2208715" cy="914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2" y="1416051"/>
            <a:ext cx="2111772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80904" name="SapphireHiddenControl" r:id="rId2" imgW="6126480" imgH="4069080"/>
        </mc:Choice>
        <mc:Fallback>
          <p:control name="SapphireHiddenControl" r:id="rId2" imgW="61264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69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70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algn="just" eaLnBrk="1" fontAlgn="auto" hangingPunct="1">
              <a:lnSpc>
                <a:spcPct val="14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200" dirty="0" smtClean="0"/>
              <a:t> 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Не в первый раз мы разрабатываем финансовый документ, способный в доступной форме объяснить, как формируется бюджет городского округа Сухой Лог. Проект бюджета – это очень сложный и объемный документ, непростой для восприятия даже профессиональных экономистов и финансистов. Основной целью бюджетной политики городского округа является обеспечение сбалансированности местного бюджета и повышения качества управления бюджетным процессом. И мы заинтересованы в участии как можно большего числа граждан в бюджетном процессе. Для нас важно мнение каждого гражданина как по совершенствованию бюджетного процесса, так и по формированию доходной и расходной части бюджета. Уважаемые горожане,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</a:t>
            </a:r>
            <a:r>
              <a:rPr lang="ru-RU" sz="1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и плановый период 2021 и 2022 годов, </a:t>
            </a:r>
            <a: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rgbClr val="7030A0"/>
                </a:solidFill>
                <a:latin typeface="Garamond" pitchFamily="18" charset="0"/>
              </a:rPr>
              <a:t>       </a:t>
            </a: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008112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30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3259716"/>
            <a:ext cx="2813656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межбюджетные </a:t>
            </a:r>
            <a:r>
              <a:rPr lang="ru-RU" sz="1400" dirty="0" smtClean="0">
                <a:solidFill>
                  <a:srgbClr val="000000"/>
                </a:solidFill>
              </a:rPr>
              <a:t>трансферты</a:t>
            </a:r>
            <a:r>
              <a:rPr lang="ru-RU" sz="14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</a:t>
            </a:r>
            <a:r>
              <a:rPr lang="ru-RU" sz="1400" dirty="0" smtClean="0">
                <a:solidFill>
                  <a:srgbClr val="000000"/>
                </a:solidFill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 обязательств  муниципальных </a:t>
            </a:r>
            <a:r>
              <a:rPr lang="ru-RU" sz="1400" dirty="0">
                <a:solidFill>
                  <a:srgbClr val="000000"/>
                </a:solidFill>
              </a:rPr>
              <a:t>образований, возникающих при выполнении государственных полномочий Российской </a:t>
            </a:r>
            <a:r>
              <a:rPr lang="ru-RU" sz="1400" dirty="0" smtClean="0">
                <a:solidFill>
                  <a:srgbClr val="000000"/>
                </a:solidFill>
              </a:rPr>
              <a:t>Феде-рации</a:t>
            </a:r>
            <a:r>
              <a:rPr lang="ru-RU" sz="1400" dirty="0">
                <a:solidFill>
                  <a:srgbClr val="000000"/>
                </a:solidFill>
              </a:rPr>
              <a:t>, субъектов </a:t>
            </a:r>
            <a:r>
              <a:rPr lang="ru-RU" sz="1400" dirty="0" smtClean="0">
                <a:solidFill>
                  <a:srgbClr val="000000"/>
                </a:solidFill>
              </a:rPr>
              <a:t>РФ, </a:t>
            </a:r>
            <a:r>
              <a:rPr lang="ru-RU" sz="14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3277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81928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7141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9554" y="343248"/>
            <a:ext cx="8229600" cy="853504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 на 2020 год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528157"/>
              </p:ext>
            </p:extLst>
          </p:nvPr>
        </p:nvGraphicFramePr>
        <p:xfrm>
          <a:off x="285720" y="1052736"/>
          <a:ext cx="864399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145644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2020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/>
                      <a:r>
                        <a:rPr lang="ru-RU" dirty="0" smtClean="0"/>
                        <a:t>ВСЕГО:</a:t>
                      </a:r>
                      <a:r>
                        <a:rPr lang="ru-RU" baseline="0" dirty="0" smtClean="0"/>
                        <a:t>    </a:t>
                      </a:r>
                      <a:r>
                        <a:rPr lang="ru-RU" sz="2000" baseline="0" dirty="0" smtClean="0"/>
                        <a:t>1 882 661   </a:t>
                      </a:r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575 164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81 970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1 225 527</a:t>
                      </a:r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 smtClean="0"/>
                    </a:p>
                    <a:p>
                      <a:pPr lvl="1" algn="r"/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82952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25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налоговых доходов бюджета на 2020 год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520237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3293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3"/>
            <a:ext cx="8229600" cy="7920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неналоговых </a:t>
            </a:r>
            <a:b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бюджета на </a:t>
            </a:r>
            <a:r>
              <a:rPr lang="ru-RU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822192"/>
              </p:ext>
            </p:extLst>
          </p:nvPr>
        </p:nvGraphicFramePr>
        <p:xfrm>
          <a:off x="395536" y="1268760"/>
          <a:ext cx="8568952" cy="516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76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доля безвозмездных поступлений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190926"/>
              </p:ext>
            </p:extLst>
          </p:nvPr>
        </p:nvGraphicFramePr>
        <p:xfrm>
          <a:off x="683568" y="134076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891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546" y="260648"/>
            <a:ext cx="8259933" cy="576064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Cambria" pitchFamily="18" charset="0"/>
              </a:rPr>
              <a:t>Доходы </a:t>
            </a:r>
            <a:r>
              <a:rPr lang="ru-RU" sz="3200" b="1" dirty="0" smtClean="0">
                <a:solidFill>
                  <a:srgbClr val="7030A0"/>
                </a:solidFill>
                <a:latin typeface="Cambria" pitchFamily="18" charset="0"/>
              </a:rPr>
              <a:t>бюджета</a:t>
            </a:r>
            <a:endParaRPr lang="ru-RU" sz="32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18321027"/>
              </p:ext>
            </p:extLst>
          </p:nvPr>
        </p:nvGraphicFramePr>
        <p:xfrm>
          <a:off x="359532" y="1206044"/>
          <a:ext cx="8640960" cy="157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619672" y="836712"/>
            <a:ext cx="67687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(НДФЛ)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52878" y="2780928"/>
            <a:ext cx="813690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 на доходы физических лиц 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годы </a:t>
            </a:r>
            <a:r>
              <a:rPr 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исходя из динамики поступлений за ряд лет, показателей прогноза социально-экономического развития городского округа Сухой Лог, уровня собираемости, налоговых вычетов, льгот, и нормативов отчислений в бюджет городского округа Сухой Лог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30365907"/>
              </p:ext>
            </p:extLst>
          </p:nvPr>
        </p:nvGraphicFramePr>
        <p:xfrm>
          <a:off x="472858" y="4337720"/>
          <a:ext cx="849694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23528" y="83671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5684" y="3494330"/>
            <a:ext cx="8075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норматива отчислений в бюджет городского округа по НДФЛ и динамика поступлений по НДФЛ в бюджет городского округа Сухой Лог </a:t>
            </a:r>
            <a:endParaRPr lang="ru-RU" b="1" dirty="0">
              <a:solidFill>
                <a:srgbClr val="002D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12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72339" y="2852936"/>
            <a:ext cx="8424935" cy="432048"/>
          </a:xfrm>
        </p:spPr>
        <p:txBody>
          <a:bodyPr/>
          <a:lstStyle/>
          <a:p>
            <a:pPr algn="just"/>
            <a:r>
              <a:rPr lang="ru-RU" sz="1300" dirty="0" smtClean="0">
                <a:solidFill>
                  <a:srgbClr val="0070C0"/>
                </a:solidFill>
              </a:rPr>
              <a:t>                </a:t>
            </a:r>
            <a:endParaRPr lang="ru-RU" sz="1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692696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76672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82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</a:t>
            </a:r>
          </a:p>
          <a:p>
            <a:pPr algn="ctr"/>
            <a:endParaRPr lang="ru-RU" sz="2400" b="1" dirty="0">
              <a:solidFill>
                <a:srgbClr val="006C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973744"/>
              </p:ext>
            </p:extLst>
          </p:nvPr>
        </p:nvGraphicFramePr>
        <p:xfrm>
          <a:off x="312922" y="1307669"/>
          <a:ext cx="8674100" cy="1545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Лист" r:id="rId4" imgW="5191057" imgH="590640" progId="Excel.Sheet.8">
                  <p:embed/>
                </p:oleObj>
              </mc:Choice>
              <mc:Fallback>
                <p:oleObj name="Лист" r:id="rId4" imgW="5191057" imgH="590640" progId="Excel.Sheet.8">
                  <p:embed/>
                  <p:pic>
                    <p:nvPicPr>
                      <p:cNvPr id="0" name="Picture 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22" y="1307669"/>
                        <a:ext cx="8674100" cy="1545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12922" y="3501008"/>
            <a:ext cx="841929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55771"/>
                </a:solidFill>
                <a:latin typeface="Times New Roman" panose="02020603050405020304" pitchFamily="18" charset="0"/>
              </a:rPr>
              <a:t>            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акцизов на автомобильный и прямогонный бензин, дизельное топливо, моторные масла для дизельных и (или) карбюраторных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двигателей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производимые на территории Российской Федерации (далее – акцизы на нефтепродукты),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запланировано исходя из ожидаемого поступления по данному доходному источнику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норматива отчислений в бюджет городского округа Сухой Лог, предусмотренного проектом Закона Свердловской области «Об областном бюджете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годов», 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0,33060%,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0,33060%,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0,33060%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400" b="1" dirty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– </a:t>
            </a:r>
            <a:r>
              <a:rPr lang="ru-RU" sz="1400" b="1" dirty="0" smtClean="0">
                <a:solidFill>
                  <a:srgbClr val="0557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0,33036%).</a:t>
            </a:r>
            <a:endParaRPr lang="ru-RU" sz="1400" b="1" dirty="0">
              <a:solidFill>
                <a:srgbClr val="0557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300" b="1" dirty="0">
              <a:solidFill>
                <a:srgbClr val="05577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96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568952" cy="36004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23528" y="2204864"/>
            <a:ext cx="8496944" cy="936104"/>
          </a:xfrm>
        </p:spPr>
        <p:txBody>
          <a:bodyPr/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</a:rPr>
              <a:t>                  </a:t>
            </a:r>
            <a:r>
              <a:rPr lang="ru-RU" sz="1300" dirty="0" smtClean="0">
                <a:latin typeface="Times New Roman" panose="02020603050405020304" pitchFamily="18" charset="0"/>
              </a:rPr>
              <a:t>Поступления налога на 2020-2022 годы, рассчитаны исходя </a:t>
            </a:r>
            <a:r>
              <a:rPr lang="ru-RU" sz="1300" dirty="0">
                <a:latin typeface="Times New Roman" panose="02020603050405020304" pitchFamily="18" charset="0"/>
              </a:rPr>
              <a:t>из данных о стоимости имущества</a:t>
            </a:r>
            <a:r>
              <a:rPr lang="ru-RU" sz="1300" dirty="0" smtClean="0">
                <a:latin typeface="Times New Roman" panose="02020603050405020304" pitchFamily="18" charset="0"/>
              </a:rPr>
              <a:t>, </a:t>
            </a:r>
            <a:r>
              <a:rPr lang="ru-RU" sz="1300" dirty="0">
                <a:latin typeface="Times New Roman" panose="02020603050405020304" pitchFamily="18" charset="0"/>
              </a:rPr>
              <a:t>налоговых льгот и налоговых ставок, установленных Налоговым кодексом Российской Федерации и решением Думы городского округа от 27.11.2014 №294-РД «Об установлении налога на имущество физических лиц</a:t>
            </a:r>
            <a:r>
              <a:rPr lang="ru-RU" sz="1300" dirty="0" smtClean="0">
                <a:latin typeface="Times New Roman" panose="02020603050405020304" pitchFamily="18" charset="0"/>
              </a:rPr>
              <a:t>».</a:t>
            </a:r>
            <a:endParaRPr lang="ru-RU" sz="13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33916602"/>
              </p:ext>
            </p:extLst>
          </p:nvPr>
        </p:nvGraphicFramePr>
        <p:xfrm>
          <a:off x="323528" y="620688"/>
          <a:ext cx="8496944" cy="1514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2111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</a:rPr>
              <a:t>тыс</a:t>
            </a:r>
            <a:r>
              <a:rPr lang="ru-RU" sz="1400" b="1" dirty="0" smtClean="0"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</a:rPr>
              <a:t>руб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21655" y="3244334"/>
            <a:ext cx="510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6C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38329"/>
              </p:ext>
            </p:extLst>
          </p:nvPr>
        </p:nvGraphicFramePr>
        <p:xfrm>
          <a:off x="558800" y="3716338"/>
          <a:ext cx="8270875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5" name="Лист" r:id="rId5" imgW="5019743" imgH="1257300" progId="Excel.Sheet.8">
                  <p:embed/>
                </p:oleObj>
              </mc:Choice>
              <mc:Fallback>
                <p:oleObj name="Лист" r:id="rId5" imgW="5019743" imgH="1257300" progId="Excel.Sheet.8">
                  <p:embed/>
                  <p:pic>
                    <p:nvPicPr>
                      <p:cNvPr id="0" name="Picture 2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716338"/>
                        <a:ext cx="8270875" cy="135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73587" y="5445224"/>
            <a:ext cx="84969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             Прогноз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поступлений единого налога на вмененный доход для отдельных видов деятельности на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2022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годы рассчитан исходя из динамики поступлений в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2018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году, ожидаемой оценки поступлений </a:t>
            </a:r>
            <a:r>
              <a:rPr lang="ru-RU" sz="1300" b="1" dirty="0" smtClean="0">
                <a:solidFill>
                  <a:srgbClr val="005C2A"/>
                </a:solidFill>
                <a:latin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005C2A"/>
                </a:solidFill>
                <a:latin typeface="Times New Roman" panose="02020603050405020304" pitchFamily="18" charset="0"/>
              </a:rPr>
              <a:t>года, коэффициентов роста. 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034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40432"/>
            <a:ext cx="8352928" cy="48431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3528" y="3140968"/>
            <a:ext cx="8496944" cy="720080"/>
          </a:xfrm>
        </p:spPr>
        <p:txBody>
          <a:bodyPr/>
          <a:lstStyle/>
          <a:p>
            <a:pPr algn="just"/>
            <a:r>
              <a:rPr lang="ru-RU" sz="1400" dirty="0" smtClean="0"/>
              <a:t>            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земельного налога в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определен </a:t>
            </a:r>
            <a:r>
              <a:rPr lang="ru-RU" sz="13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13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динамики поступления налога, темпов роста по отношению к предыдущему году, налоговых льгот и налоговых ставок, установленных Налоговым кодексом Российской Федерации и решением Думы городского округа от 26.11.2015 №387-РД «Об утверждении Положения о земельном налоге на территории городского округа Сухой Лог».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2635805"/>
              </p:ext>
            </p:extLst>
          </p:nvPr>
        </p:nvGraphicFramePr>
        <p:xfrm>
          <a:off x="323528" y="1124744"/>
          <a:ext cx="8568952" cy="1564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383" y="548680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тыс. руб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647564" y="3789040"/>
            <a:ext cx="79208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9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29720509"/>
              </p:ext>
            </p:extLst>
          </p:nvPr>
        </p:nvGraphicFramePr>
        <p:xfrm>
          <a:off x="323528" y="4005064"/>
          <a:ext cx="8568952" cy="1836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23528" y="5949280"/>
            <a:ext cx="85689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пошлины на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выполнен на основе оценки поступлений за </a:t>
            </a:r>
            <a:r>
              <a:rPr lang="ru-RU" sz="1300" b="1" dirty="0" smtClean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300" b="1" dirty="0">
                <a:solidFill>
                  <a:srgbClr val="8A5A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с учетом коэффициентов роста.</a:t>
            </a:r>
          </a:p>
        </p:txBody>
      </p:sp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7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05992"/>
            <a:ext cx="8229600" cy="562768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доходов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479798"/>
              </p:ext>
            </p:extLst>
          </p:nvPr>
        </p:nvGraphicFramePr>
        <p:xfrm>
          <a:off x="323529" y="1196752"/>
          <a:ext cx="86195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872338" y="120855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0870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152400" y="762000"/>
            <a:ext cx="8686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eaLnBrk="1" hangingPunct="1"/>
            <a:r>
              <a:rPr lang="ru-RU" altLang="ru-RU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591696"/>
              </p:ext>
            </p:extLst>
          </p:nvPr>
        </p:nvGraphicFramePr>
        <p:xfrm>
          <a:off x="755576" y="980728"/>
          <a:ext cx="7162800" cy="51020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0000"/>
                <a:gridCol w="812800"/>
              </a:tblGrid>
              <a:tr h="34634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Вводная часть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 социально – экономические показатели  городского 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082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правовая база формирования бюджета</a:t>
                      </a:r>
                      <a:endParaRPr lang="ru-RU" alt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1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и приоритетные направления бюджетной  политики городского округа Сухой лог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altLang="ru-RU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этапы составления проекта бюджета городского округа Сухой лог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понятия (Глоссарий)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0" marB="4573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Бюджетный процесс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730" marB="45730"/>
                </a:tc>
              </a:tr>
              <a:tr h="44012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бюджете городского округа Сухой Лог на 2020 год и плановый период 2021-2022 годы в сравнении с другими городами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0" marB="45730"/>
                </a:tc>
              </a:tr>
              <a:tr h="24783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Динамика доходов и расходов местного бюджета городского округа Сухой Лог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30" marB="45730"/>
                </a:tc>
              </a:tr>
              <a:tr h="27484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Непрограммная деятельность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в разрезе муниципальных программ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 на социальную политику в 2020 году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Сухой Лог с учётом интересов целевых групп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30" marB="45730"/>
                </a:tc>
              </a:tr>
              <a:tr h="264082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бюджета городского округа Сухой Лог в расчете на одного жителя в 2020 г.</a:t>
                      </a: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30" marB="45730"/>
                </a:tc>
              </a:tr>
              <a:tr h="2402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9" name="Текст 3"/>
          <p:cNvSpPr txBox="1">
            <a:spLocks/>
          </p:cNvSpPr>
          <p:nvPr/>
        </p:nvSpPr>
        <p:spPr>
          <a:xfrm flipV="1">
            <a:off x="8077200" y="762000"/>
            <a:ext cx="762000" cy="533129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vert270"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chemeClr val="bg1"/>
                </a:solidFill>
                <a:latin typeface="+mn-lt"/>
                <a:cs typeface="+mn-cs"/>
              </a:rPr>
              <a:t> 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2159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16633"/>
            <a:ext cx="8229600" cy="432047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9936716"/>
              </p:ext>
            </p:extLst>
          </p:nvPr>
        </p:nvGraphicFramePr>
        <p:xfrm>
          <a:off x="395536" y="633984"/>
          <a:ext cx="8496944" cy="618233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0240"/>
                <a:gridCol w="1152128"/>
                <a:gridCol w="1224136"/>
                <a:gridCol w="1152128"/>
                <a:gridCol w="1296144"/>
                <a:gridCol w="1512168"/>
              </a:tblGrid>
              <a:tr h="634776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2018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2019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2020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2021 год</a:t>
                      </a:r>
                      <a:endParaRPr lang="ru-RU" sz="1200" dirty="0" smtClean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2022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489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745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512 562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575 164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572 217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605 177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385 192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Book Antiqua" pitchFamily="18" charset="0"/>
                        </a:rPr>
                        <a:t>367 684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424 862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425 800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458 700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18 665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43 324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44 378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44 380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44 382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38 346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46 144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49 993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46 019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45 313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96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40 816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49 148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48 922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48 750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49 245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8868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6 726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6 262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7 009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7 268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7 537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Неналоговые, из</a:t>
                      </a:r>
                      <a:r>
                        <a:rPr lang="ru-RU" sz="1400" baseline="0" dirty="0" smtClean="0"/>
                        <a:t> них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68 186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74 833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81 970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83 168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88 415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46 626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47 018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64 603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66 173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71 101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6184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13 580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14 789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8 940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8 957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8 964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72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поступления, из них: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181 153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1 197 874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1 225 527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1 090 407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1 102 957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31 907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51 137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333 738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239 712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209 008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459 997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452 860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149 803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73 581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76 523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927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639 689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684 395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741 986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777 114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817 426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43579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50 814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11 756</a:t>
                      </a:r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noFill/>
                  </a:tcPr>
                </a:tc>
              </a:tr>
              <a:tr h="26834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 доходов</a:t>
                      </a:r>
                      <a:endParaRPr lang="ru-RU" sz="16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1 739 084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1 785 269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1 882 661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1 745 792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1 796 549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655872" y="273199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Book Antiqua" pitchFamily="18" charset="0"/>
              </a:rPr>
              <a:t>тыс.руб.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46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7779107" cy="1289496"/>
          </a:xfrm>
        </p:spPr>
        <p:txBody>
          <a:bodyPr/>
          <a:lstStyle/>
          <a:p>
            <a:pPr algn="ctr" eaLnBrk="1" hangingPunct="1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774610"/>
              </p:ext>
            </p:extLst>
          </p:nvPr>
        </p:nvGraphicFramePr>
        <p:xfrm>
          <a:off x="524500" y="1772816"/>
          <a:ext cx="8147252" cy="442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126"/>
                <a:gridCol w="1332689"/>
                <a:gridCol w="1332689"/>
                <a:gridCol w="1367316"/>
                <a:gridCol w="1219432"/>
              </a:tblGrid>
              <a:tr h="189205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Норматив,</a:t>
                      </a:r>
                      <a:r>
                        <a:rPr lang="ru-RU" sz="2800" baseline="0" dirty="0" smtClean="0"/>
                        <a:t>  </a:t>
                      </a:r>
                    </a:p>
                    <a:p>
                      <a:r>
                        <a:rPr lang="ru-RU" sz="2800" baseline="0" dirty="0" smtClean="0"/>
                        <a:t>          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2018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2019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2020 год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2021-2022</a:t>
                      </a:r>
                    </a:p>
                    <a:p>
                      <a:pPr algn="ctr"/>
                      <a:r>
                        <a:rPr lang="ru-RU" sz="2800" dirty="0" smtClean="0"/>
                        <a:t>Годы</a:t>
                      </a:r>
                      <a:endParaRPr lang="ru-RU" sz="2800" dirty="0"/>
                    </a:p>
                  </a:txBody>
                  <a:tcPr/>
                </a:tc>
              </a:tr>
              <a:tr h="253314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41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44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7812360" y="462117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верх 6"/>
          <p:cNvSpPr/>
          <p:nvPr/>
        </p:nvSpPr>
        <p:spPr>
          <a:xfrm>
            <a:off x="6444208" y="4611674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148064" y="4635003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7890041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5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2500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02465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824932478"/>
              </p:ext>
            </p:extLst>
          </p:nvPr>
        </p:nvGraphicFramePr>
        <p:xfrm>
          <a:off x="467544" y="1196752"/>
          <a:ext cx="799288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892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908720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78566207"/>
              </p:ext>
            </p:extLst>
          </p:nvPr>
        </p:nvGraphicFramePr>
        <p:xfrm>
          <a:off x="467544" y="1445702"/>
          <a:ext cx="8331416" cy="4863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81974" y="908720"/>
            <a:ext cx="8136904" cy="4652154"/>
          </a:xfrm>
          <a:prstGeom prst="rect">
            <a:avLst/>
          </a:prstGeom>
          <a:ln>
            <a:noFill/>
          </a:ln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2020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3000" b="1" dirty="0" smtClean="0">
                <a:solidFill>
                  <a:srgbClr val="7030A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52464" y="3213465"/>
            <a:ext cx="3429000" cy="785813"/>
          </a:xfrm>
          <a:prstGeom prst="roundRect">
            <a:avLst>
              <a:gd name="adj" fmla="val 15454"/>
            </a:avLst>
          </a:prstGeom>
          <a:ln>
            <a:headEnd type="none" w="med" len="med"/>
            <a:tailEnd type="oval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3654682" y="5149590"/>
            <a:ext cx="2241396" cy="1023938"/>
          </a:xfrm>
          <a:prstGeom prst="roundRect">
            <a:avLst>
              <a:gd name="adj" fmla="val 5504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036240" y="5167620"/>
            <a:ext cx="2016224" cy="1023969"/>
          </a:xfrm>
          <a:prstGeom prst="roundRect">
            <a:avLst>
              <a:gd name="adj" fmla="val 7365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444208" y="5149590"/>
            <a:ext cx="2016224" cy="989918"/>
          </a:xfrm>
          <a:prstGeom prst="roundRect">
            <a:avLst>
              <a:gd name="adj" fmla="val 41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91791" y="4594441"/>
            <a:ext cx="5460529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007794" y="4616172"/>
            <a:ext cx="0" cy="55144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52320" y="4594441"/>
            <a:ext cx="0" cy="559094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2"/>
            <a:endCxn id="4" idx="0"/>
          </p:cNvCxnSpPr>
          <p:nvPr/>
        </p:nvCxnSpPr>
        <p:spPr>
          <a:xfrm>
            <a:off x="4766964" y="3999278"/>
            <a:ext cx="8416" cy="1150312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2496161" y="751136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31331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539751" y="332657"/>
            <a:ext cx="8064500" cy="40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50579" y="621579"/>
            <a:ext cx="8064500" cy="79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</a:rPr>
              <a:t>                          </a:t>
            </a:r>
            <a:r>
              <a:rPr lang="ru-RU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2020 году и плановом периоде 2021-2022 гг.                 </a:t>
            </a:r>
            <a:r>
              <a:rPr lang="ru-RU" sz="1200" b="1" i="1" dirty="0" smtClean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</a:t>
            </a:r>
            <a:endParaRPr lang="ru-RU" i="1" dirty="0">
              <a:solidFill>
                <a:srgbClr val="6600CC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8842459"/>
              </p:ext>
            </p:extLst>
          </p:nvPr>
        </p:nvGraphicFramePr>
        <p:xfrm>
          <a:off x="395535" y="1449046"/>
          <a:ext cx="8547498" cy="4914342"/>
        </p:xfrm>
        <a:graphic>
          <a:graphicData uri="http://schemas.openxmlformats.org/drawingml/2006/table">
            <a:tbl>
              <a:tblPr/>
              <a:tblGrid>
                <a:gridCol w="364355"/>
                <a:gridCol w="2862461"/>
                <a:gridCol w="1152128"/>
                <a:gridCol w="661617"/>
                <a:gridCol w="1138583"/>
                <a:gridCol w="670729"/>
                <a:gridCol w="1129471"/>
                <a:gridCol w="568154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3192"/>
                          </a:solidFill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106 364,4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99 307,6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99 494,4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2 421,2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11 547,0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11 386,2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10 538,5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65 400,2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1300" b="0" i="0" u="none" strike="noStrike" dirty="0"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42 508,0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43 904,4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170 119,9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75 065,5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69 180,8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1 885,0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1 150 609,8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1 127 158,6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1 167 459,6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123 021,0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122 665,7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127 317,2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141 087,0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144 041,9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144 190,2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71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119 700,0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101 656,0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94 436,0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1 895 995,7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1 729 195,7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1 761 574,0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272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6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направленность  формирования  расходов 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2020-2022  годы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660968"/>
              </p:ext>
            </p:extLst>
          </p:nvPr>
        </p:nvGraphicFramePr>
        <p:xfrm>
          <a:off x="723553" y="1556792"/>
          <a:ext cx="7992888" cy="4547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1512168"/>
                <a:gridCol w="1512168"/>
                <a:gridCol w="1368152"/>
              </a:tblGrid>
              <a:tr h="50405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1 895 995,7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1 729 195,7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1 761 574,0</a:t>
                      </a: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1 150 609,8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1 127 158,6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1 167 459,6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123 021,0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122 665,7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127 317,2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141 087,0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144 041,9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144 190,2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119 700,0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101 656,0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94 436,0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1 534 417,8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1 495 522,2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1 533 403,0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86544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80,9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86,5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87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361 577,9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233 673,5 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228 171,0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19,1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13,5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13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2569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7" y="242889"/>
            <a:ext cx="72215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971164"/>
            <a:ext cx="8520113" cy="27515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2020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году будут реализовываться </a:t>
            </a:r>
            <a:r>
              <a:rPr lang="ru-RU" sz="16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41164761"/>
              </p:ext>
            </p:extLst>
          </p:nvPr>
        </p:nvGraphicFramePr>
        <p:xfrm>
          <a:off x="755576" y="393305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1 895 995,7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1 868 965,1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(98,6%)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3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 городского округа Сухой  Лог, рублей</a:t>
                      </a:r>
                      <a:endParaRPr kumimoji="0" lang="ru-RU" sz="13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38 337,7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2020 году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8801026"/>
              </p:ext>
            </p:extLst>
          </p:nvPr>
        </p:nvGraphicFramePr>
        <p:xfrm>
          <a:off x="611560" y="170080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Основные  социально – экономические показатели </a:t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городского  округа Сухой Лог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129479"/>
              </p:ext>
            </p:extLst>
          </p:nvPr>
        </p:nvGraphicFramePr>
        <p:xfrm>
          <a:off x="1187624" y="1772816"/>
          <a:ext cx="7008440" cy="374441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696072"/>
                <a:gridCol w="1080120"/>
                <a:gridCol w="1152128"/>
                <a:gridCol w="1080120"/>
              </a:tblGrid>
              <a:tr h="5602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(факт)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(оценка)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91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Численность населения (среднегодовая), (человек)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48 206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48 354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48 750,0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Индекс потребительских цен,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105,7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Уровень безработицы, (%)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Среднемесячная заработная плата,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35 508,2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38 030,0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40 425,0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Прожиточный минимум, (руб.)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10 077,0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10 520,4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10 919,9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Прогноз объемов жилищного строительства, (</a:t>
                      </a:r>
                      <a:r>
                        <a:rPr lang="ru-RU" sz="1400" dirty="0" err="1" smtClean="0"/>
                        <a:t>кв.м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16 604,2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4393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11312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3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                           муниципальных программ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тыс. руб.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176860"/>
              </p:ext>
            </p:extLst>
          </p:nvPr>
        </p:nvGraphicFramePr>
        <p:xfrm>
          <a:off x="539552" y="1204746"/>
          <a:ext cx="8286810" cy="521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"/>
                <a:gridCol w="4854935"/>
                <a:gridCol w="1000132"/>
                <a:gridCol w="1071571"/>
                <a:gridCol w="1000132"/>
              </a:tblGrid>
              <a:tr h="424054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436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1 101 533,8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1 080 725,6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1 120 944,6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119 700,0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101 656,0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94 436,0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164 654,0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163 498,7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168 150,2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3342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344 889,3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237 182,5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232 194,6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7 233,0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5 390,0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5 472,0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7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12 694,0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12 800,0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12 950,0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1770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578,5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328,5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898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1 000,0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990,0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860,0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40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          </a:r>
                      <a:endParaRPr lang="ru-RU" sz="12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86 775,0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88 884,9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90 410,6</a:t>
                      </a:r>
                      <a:endParaRPr lang="ru-RU" sz="13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545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662294"/>
              </p:ext>
            </p:extLst>
          </p:nvPr>
        </p:nvGraphicFramePr>
        <p:xfrm>
          <a:off x="539552" y="1196752"/>
          <a:ext cx="8352928" cy="431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241"/>
                <a:gridCol w="4694327"/>
                <a:gridCol w="1080120"/>
                <a:gridCol w="1080120"/>
                <a:gridCol w="1080120"/>
              </a:tblGrid>
              <a:tr h="21602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2020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309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Муниципальная программа «Управление и распоряжение муниципальной собственностью городского округа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5 091,7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4 190,0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3 510,0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309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населения, профилактика терроризма, минимизация и (или) ликвидация последствий его проявлений в городском округе Сухой Лог»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11 547,0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11 386,2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10 538,5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9969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1 760,0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1 500,0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3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3 974,0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1 885,0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1 380,0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915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молодых семей, а также граждан, проживающих на сельских территориях, на территории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городского округа Сухой Лог»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3 182,0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3 079,6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7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Муниципальная программа «Формирование современной городской среды в городском округе Сухой Лог до 2024 года»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4 352,8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2 000,0</a:t>
                      </a:r>
                      <a:endParaRPr lang="ru-RU" sz="15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004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 868 965,1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1 715 497,1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j-lt"/>
                        </a:rPr>
                        <a:t>1 747 754,7</a:t>
                      </a:r>
                      <a:endParaRPr lang="ru-RU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1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321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1680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Муниципальные программы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32612763"/>
              </p:ext>
            </p:extLst>
          </p:nvPr>
        </p:nvGraphicFramePr>
        <p:xfrm>
          <a:off x="395536" y="1124744"/>
          <a:ext cx="8424936" cy="543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5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авнобедренный треугольник 9"/>
          <p:cNvSpPr/>
          <p:nvPr/>
        </p:nvSpPr>
        <p:spPr>
          <a:xfrm>
            <a:off x="395536" y="1340769"/>
            <a:ext cx="5976664" cy="5184575"/>
          </a:xfrm>
          <a:prstGeom prst="triangle">
            <a:avLst>
              <a:gd name="adj" fmla="val 4808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04144" y="1734939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0639" y="2808877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2976" y="4149080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811" y="5271175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физической культуры и спорта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5999608" cy="792088"/>
          </a:xfrm>
        </p:spPr>
        <p:txBody>
          <a:bodyPr anchor="t"/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Одними из наиболее </a:t>
            </a:r>
            <a:r>
              <a:rPr lang="ru-RU" sz="18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финансовоёмких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51895" y="179553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1 101 533,8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56459" y="2980842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344 889,3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0027" y="4221088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164 654,0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44591" y="545119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119 700,0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372200" y="3101261"/>
            <a:ext cx="2520280" cy="321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2020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68211" y="620547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образования в городском округе Сухой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высокого качества и доступности образования в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городском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Сухой Лог</a:t>
            </a:r>
            <a:endParaRPr lang="ru-RU" sz="15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26633" y="1681497"/>
            <a:ext cx="623380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5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15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Администрации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19271" y="2071980"/>
            <a:ext cx="643805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«Дошкольное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образование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общего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дополнительного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4)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«Развитие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деятельности в сфере организации и обеспечения отдыха и оздоровления детей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Лог»;</a:t>
            </a:r>
            <a:endParaRPr lang="ru-RU" sz="1400" i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fontAlgn="b"/>
            <a:r>
              <a:rPr lang="ru-RU" sz="1400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5)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"Обеспечение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реализации муниципальной программы "Развитие системы образования в городском округе Сухой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Лог»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771800" y="367241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399065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985561649"/>
              </p:ext>
            </p:extLst>
          </p:nvPr>
        </p:nvGraphicFramePr>
        <p:xfrm>
          <a:off x="1362003" y="3672418"/>
          <a:ext cx="7200799" cy="285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015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3931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724268"/>
              </p:ext>
            </p:extLst>
          </p:nvPr>
        </p:nvGraphicFramePr>
        <p:xfrm>
          <a:off x="445450" y="1124744"/>
          <a:ext cx="8375022" cy="514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Отношение численности детей в возрасте от 3 до 7 лет, которым предоставлена возможность получать услуги дошкольного образования в общей численности детей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возрасте 3-7 лет, скорректированной на численность детей в возрасте 5-7 лет, обучающихся в школе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в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бщеобразовательных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организациях городского округа Сухой Лог образовательными услугами в рамках государственного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образовательного стандарта и федерального образовательного стандарта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школьного возраста с ограниченными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возможностями здоровья образовательными услугами коррекционного образования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охваченных программами доп. образования детей, в общей численности детей и молодежи в возрасте от 5-18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детей-сирот и детей, оставшихся без попечения  родителей, обучающихся в муниципальных образовательных организациях, которым обеспечен бесплатный проезд на городском, пригородном, в сельской местности на внутрирайонном транспорте, а также бесплатный проезд один раз в год к месту жительства и обратно к месту учебы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обучающихся, педагогических работников, получившие именные премии Главы городского округа Сухой Лог для талантливой молодежи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образовательных учреждений, реализующих инновационные программы патриотической направленности и участвующих в конкурсах на получение грантов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и подростков,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получивших услуги по организации отдыха и оздоровления в санаторно-курортных учреждениях, загородных детских оздоровительных лагерях от общей численности детей школьного возраста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187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5780581"/>
              </p:ext>
            </p:extLst>
          </p:nvPr>
        </p:nvGraphicFramePr>
        <p:xfrm>
          <a:off x="249212" y="2583549"/>
          <a:ext cx="841501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Овал 2"/>
          <p:cNvSpPr/>
          <p:nvPr/>
        </p:nvSpPr>
        <p:spPr>
          <a:xfrm>
            <a:off x="4684440" y="3807477"/>
            <a:ext cx="1944216" cy="1080120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1 150 609,8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3158" y="404664"/>
            <a:ext cx="7200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по разделам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C:\Users\Наталья Константинов\AppData\Local\Microsoft\Windows\Temporary Internet Files\Content.IE5\0CZTC66X\phoca_thumb_l_spotkanie_ze_stomatologiem_2013_2[1]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8" y="2636912"/>
            <a:ext cx="1926774" cy="125222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https://pp.vk.me/c626916/v626916533/30300/UeOqYTWto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90" y="4149080"/>
            <a:ext cx="1958677" cy="134377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Наталья Константинов\AppData\Local\Microsoft\Windows\Temporary Internet Files\Content.IE5\UCUIBNLN\hkola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" y="1106284"/>
            <a:ext cx="1928506" cy="12542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Наталья Константинов\AppData\Local\Microsoft\Windows\Temporary Internet Files\Content.IE5\Z3UUWCEG\roboti-6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67" y="1151652"/>
            <a:ext cx="1826667" cy="121401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58074" y="1159864"/>
            <a:ext cx="1830898" cy="125640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Наталья Константинов\AppData\Local\Microsoft\Windows\Temporary Internet Files\Content.IE5\0CZTC66X\vistavka-653x43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66" y="1159864"/>
            <a:ext cx="1841964" cy="12270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26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5" y="764704"/>
            <a:ext cx="8247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расходов на образование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2020 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тыс</a:t>
            </a:r>
            <a:r>
              <a:rPr lang="ru-RU" sz="20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рублей</a:t>
            </a:r>
            <a:endParaRPr lang="ru-RU" sz="20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809779"/>
              </p:ext>
            </p:extLst>
          </p:nvPr>
        </p:nvGraphicFramePr>
        <p:xfrm>
          <a:off x="725628" y="1268760"/>
          <a:ext cx="7946799" cy="5040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149"/>
                <a:gridCol w="5050107"/>
                <a:gridCol w="1321423"/>
                <a:gridCol w="1080120"/>
              </a:tblGrid>
              <a:tr h="643026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8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1 150 609,8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100%</a:t>
                      </a:r>
                      <a:endParaRPr lang="ru-RU" sz="18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481 176,7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550 911,3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58 084,0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893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29 961,8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99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3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3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3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30 476,0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5582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2674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законодательства, мероприятия по антитеррористической защищенности зданий, сооружений и помещений МОУ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46 141,0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430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Государственных программах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свердловской области (оборудование спортивной площадки МАОУ СОШ №10, на реализацию программ цифрового и гуманитарного профилей и др.)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14 805,0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200" i="1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23 919,8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993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питания детей в общеобразовательных учреждениях</a:t>
                      </a:r>
                      <a:endParaRPr lang="ru-RU" sz="1200" i="1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55 006,0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83566" y="1916832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83567" y="6309320"/>
            <a:ext cx="801816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643788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искусства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Духовно-нравственное развитие и реализация человеческого потенциала на территории городского округа Сухой Лог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9837" y="1606734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185" y="1613435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80" y="2159509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28984" y="2159509"/>
            <a:ext cx="64380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развития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дополнительного образования в сфере культуры 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искусства»;</a:t>
            </a:r>
          </a:p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программы "Развитие культуры и искусства на территории городского округа Сухой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19872" y="314337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203846" y="3454170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740943096"/>
              </p:ext>
            </p:extLst>
          </p:nvPr>
        </p:nvGraphicFramePr>
        <p:xfrm>
          <a:off x="827585" y="3573016"/>
          <a:ext cx="7735218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8106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38581"/>
              </p:ext>
            </p:extLst>
          </p:nvPr>
        </p:nvGraphicFramePr>
        <p:xfrm>
          <a:off x="467544" y="1268760"/>
          <a:ext cx="8375022" cy="432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5018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20187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545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Посещаемость населением городского округа Сухой Лог мероприятий, проводимых культурно-досуговыми учреждениями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381,4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273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посещающих культурно-досуговые учреждения и творческие кружки на постоянной основе, от общего числа детей в возрасте до 18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63,3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3881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сельских населенных пунктов, охваченных культурно-досуговыми услугами, от общего числа сельских населенных пунктов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964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муниципальных учреждений культуры, находящихся в удовлетворительном состоянии, в общем количестве таких учреждений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273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выпускников детских школ искусств, поступивших на обучение в  профессиональные образовательные организации (учреждения)  в сфере культуры и искусства, от общего числа выпускников предыдущего года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8273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детей, которые обеспечиваются мерой социальной поддержки по бесплатному получению художественного образования в муниципальных учреждениях дополнительного образования, всего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545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детей, получающих художественное образование в школах искусств, в общей численности детского населения городского округа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4545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удовлетворенности населения качеством и доступностью оказываемых населению государственных услуг в сфере культуры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74,4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0283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331645" y="620688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</a:t>
            </a:r>
            <a:r>
              <a:rPr lang="ru-RU" alt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Лог</a:t>
            </a:r>
            <a:endParaRPr lang="ru-RU" alt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69156076"/>
              </p:ext>
            </p:extLst>
          </p:nvPr>
        </p:nvGraphicFramePr>
        <p:xfrm>
          <a:off x="323528" y="1628800"/>
          <a:ext cx="849694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1"/>
          <p:cNvSpPr txBox="1">
            <a:spLocks noChangeArrowheads="1"/>
          </p:cNvSpPr>
          <p:nvPr/>
        </p:nvSpPr>
        <p:spPr>
          <a:xfrm>
            <a:off x="611560" y="404664"/>
            <a:ext cx="7972452" cy="520643"/>
          </a:xfrm>
          <a:prstGeom prst="rect">
            <a:avLst/>
          </a:prstGeom>
          <a:solidFill>
            <a:srgbClr val="66CCFF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Оказание услуг в сфере культуры осуществляют: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53850507"/>
              </p:ext>
            </p:extLst>
          </p:nvPr>
        </p:nvGraphicFramePr>
        <p:xfrm>
          <a:off x="309215" y="2708920"/>
          <a:ext cx="8583165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5" descr="https://im0-tub-ru.yandex.net/i?id=bfb35e13ada3a5662775be417855029d&amp;n=33&amp;h=215&amp;w=3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7297"/>
            <a:ext cx="1919372" cy="13439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Сухоложский историко-краеведческий музе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3091"/>
            <a:ext cx="2160140" cy="134983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Наталья Константинов\AppData\Local\Microsoft\Windows\Temporary Internet Files\Content.IE5\PYZ6SCIQ\220px-Камерный_хор_2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46371"/>
            <a:ext cx="2086879" cy="134397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3" name="Picture 3" descr="C:\Users\Наталья Константинов\AppData\Local\Microsoft\Windows\Temporary Internet Files\Content.IE5\AEE5ACOG\1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38" y="1163091"/>
            <a:ext cx="1799777" cy="1349833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/>
          <p:cNvSpPr/>
          <p:nvPr/>
        </p:nvSpPr>
        <p:spPr>
          <a:xfrm>
            <a:off x="5541031" y="3632448"/>
            <a:ext cx="1800200" cy="1008112"/>
          </a:xfrm>
          <a:prstGeom prst="ellipse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123 021,0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0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163303056"/>
              </p:ext>
            </p:extLst>
          </p:nvPr>
        </p:nvGraphicFramePr>
        <p:xfrm>
          <a:off x="876319" y="1484785"/>
          <a:ext cx="7643867" cy="4897488"/>
        </p:xfrm>
        <a:graphic>
          <a:graphicData uri="http://schemas.openxmlformats.org/drawingml/2006/table">
            <a:tbl>
              <a:tblPr/>
              <a:tblGrid>
                <a:gridCol w="5065587"/>
                <a:gridCol w="1439252"/>
                <a:gridCol w="1139028"/>
              </a:tblGrid>
              <a:tr h="249558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6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123 021,0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5 668,0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17 549,0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68 283,0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5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и текущий ремонт, проведение ремонтных работ в зданиях и помещениях, в которых размещаются муниципальные учреждения культуры, обеспечение мероприятий по укреплению и развитию материально-технической базы муниципальных учреждений культуры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3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1920" marR="121920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20 921,0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821988" y="836713"/>
            <a:ext cx="7674647" cy="400099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 в 2020 году, тыс. руб.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65749" y="6361856"/>
            <a:ext cx="7848872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52862" y="2121099"/>
            <a:ext cx="7674647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9962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23533" y="982342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95736" y="1052736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8150" y="1160458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380" y="1791400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31107" y="1798459"/>
            <a:ext cx="6233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379" y="2449510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88651" y="2387955"/>
            <a:ext cx="64380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инфраструктуры спортивных учреждений в городском округе Сухой Лог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247436" y="3501008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3078460" y="3824173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96032554"/>
              </p:ext>
            </p:extLst>
          </p:nvPr>
        </p:nvGraphicFramePr>
        <p:xfrm>
          <a:off x="1691681" y="4005064"/>
          <a:ext cx="684075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753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3658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829163"/>
              </p:ext>
            </p:extLst>
          </p:nvPr>
        </p:nvGraphicFramePr>
        <p:xfrm>
          <a:off x="445450" y="1124744"/>
          <a:ext cx="8375022" cy="457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городского округа Сухой Лог, систематически занимающихся физической культурой и спортом, в общей численности населения городского округа Сухой Лог в возрасте 3 до 79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спортивно-массовых и физкультурно-оздоровительных мероприятий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данной категории населения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городского округа Сухой Лог, выполнившего нормативы испытаний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(ГТО), в общей численности населения городского округа Сухой Лог, принявшего участие в выполнении нормативов  испытаний  (тестов) Всероссийского </a:t>
                      </a:r>
                      <a:r>
                        <a:rPr kumimoji="0" lang="ru-RU" sz="9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 спортивного комплекса «Готов к труду и обороне» (ГТО)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объектов построенных и реконструированных в рамках муниципальной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спортивных объектов, введенных в эксплуатацию в рамках Государственной программы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9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граждан, занимающихся в спортивных организациях, в общей численности</a:t>
                      </a:r>
                      <a:r>
                        <a:rPr kumimoji="0" lang="ru-RU" sz="95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 и молодежи в возрасте 6-15 лет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40,6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35,1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95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обеспеченности населения спортивными сооружениями исходя из единовременной</a:t>
                      </a:r>
                      <a:r>
                        <a:rPr lang="ru-RU" sz="95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пропускной способности объектов спорта</a:t>
                      </a:r>
                      <a:endParaRPr lang="ru-RU" sz="95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46,8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49,5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24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395536" y="633984"/>
            <a:ext cx="8496944" cy="297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</a:t>
            </a:r>
            <a:r>
              <a:rPr lang="ru-RU" b="1" i="1" dirty="0" smtClean="0">
                <a:solidFill>
                  <a:srgbClr val="6600CC"/>
                </a:solidFill>
                <a:latin typeface="Book Antiqua" pitchFamily="18" charset="0"/>
              </a:rPr>
              <a:t>                                         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территории городского округа  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Сухой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Лог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осуществляют 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свою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деятельность:</a:t>
            </a: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               - МБОУ </a:t>
            </a:r>
            <a:r>
              <a:rPr lang="ru-RU" sz="160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Спорткомплекс «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Здоровье»;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        - МБУ </a:t>
            </a:r>
            <a:r>
              <a:rPr lang="ru-RU" sz="160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ДО ДЮСШ «</a:t>
            </a:r>
            <a:r>
              <a:rPr lang="ru-RU" sz="1600" b="1" dirty="0" err="1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Олимпик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»;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  <a:cs typeface="Times New Roman" pitchFamily="18" charset="0"/>
              </a:rPr>
              <a:t>                                                                  - 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>МАУ </a:t>
            </a: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ДО «ДЮСШ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7030A0"/>
                </a:solidFill>
                <a:latin typeface="Cambria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ambria" pitchFamily="18" charset="0"/>
              </a:rPr>
              <a:t>                                                                  Планируется ввод «Ледовой арены» </a:t>
            </a:r>
            <a:endParaRPr lang="ru-RU" sz="1600" b="1" dirty="0">
              <a:solidFill>
                <a:srgbClr val="7030A0"/>
              </a:solidFill>
              <a:latin typeface="Cambri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/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6522" y="3335213"/>
            <a:ext cx="2370733" cy="543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4057541"/>
            <a:ext cx="2669071" cy="609835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Плавательный бассейн</a:t>
            </a:r>
          </a:p>
        </p:txBody>
      </p:sp>
      <p:pic>
        <p:nvPicPr>
          <p:cNvPr id="80902" name="Picture 6" descr="http://andalira.ru/images/photos/medium/b8d437a67b01fcf29037469c88a6bc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2896522"/>
            <a:ext cx="2520280" cy="177902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4" name="Picture 8" descr="https://tavriya.ks.ua/uploads/posts/2016-05/medium/1464123721_tenisnas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4" y="954767"/>
            <a:ext cx="2741944" cy="181349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8" name="Picture 12" descr="http://ufasch3.ru/_nw/1/407624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2" y="2932259"/>
            <a:ext cx="2737355" cy="182490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6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8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https://ngzt.ru/uploads/ngzt/blog/illustration/image/23900/preview_img-20160506154827-384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0918" name="Picture 22" descr="http://pnu.edu.ru/media/filer_public/2e/fb/2efbea19-70ae-4b96-8285-5972b50098a8/pool-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897603"/>
            <a:ext cx="2664296" cy="177175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0" name="Picture 24" descr="https://ic.pics.livejournal.com/vsegda_tvoj/13094403/17581963/17581963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965473"/>
            <a:ext cx="2754973" cy="173178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22" name="Picture 26" descr="http://old.34355.ru/files/futbol_ural_irbit_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4886640"/>
            <a:ext cx="2520280" cy="17827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164288" y="2621149"/>
            <a:ext cx="1722662" cy="5507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Стадион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749889" y="646213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2020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250773"/>
              </p:ext>
            </p:extLst>
          </p:nvPr>
        </p:nvGraphicFramePr>
        <p:xfrm>
          <a:off x="435420" y="1772816"/>
          <a:ext cx="8204395" cy="4536504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46122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119 700,0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4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2 750,0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2,3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38 700,0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32,3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1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предоставления услуг по спортивной подготовке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67 618,0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56,5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1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Текущий ремонт зданий и помещений, в которых размещаются муниципальные учреждения в сфере физической культуры и спорта, приведение в соответствие с требованиями пожарной безопасности и санитарного законодательства, 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Book Antiqua" panose="02040602050305030304" pitchFamily="18" charset="0"/>
                        </a:rPr>
                        <a:t>в том числе:</a:t>
                      </a: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- капитальный ремонт плавательного бассейна в МБУ «СК «Здоровье»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10 632,0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8 200,0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6,9</a:t>
                      </a:r>
                    </a:p>
                  </a:txBody>
                  <a:tcPr marL="119613" marR="119613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438145" y="2244733"/>
            <a:ext cx="8198946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17284" y="6294040"/>
            <a:ext cx="8296231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544996" y="427551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95536" y="1258548"/>
            <a:ext cx="837820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47628" y="1352183"/>
            <a:ext cx="6336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9217" y="1382961"/>
            <a:ext cx="10801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9610" y="1983125"/>
            <a:ext cx="1656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47628" y="2090847"/>
            <a:ext cx="61056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Сухой Лог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554" y="2506345"/>
            <a:ext cx="18338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подпрограммы: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47628" y="2441112"/>
            <a:ext cx="6438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модернизация жилищно-коммунальной инфраструктуры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1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Энергосбережение на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«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ветхого и аварийного жилищного фонда городского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дорожного хозяйства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благоустройства территории городского округа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организации благоустройства и повышения энергетической эффективности в городском округе Сухой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Лог»;</a:t>
            </a:r>
          </a:p>
          <a:p>
            <a:pPr fontAlgn="b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«Осуществление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полномочий по предоставлению гражданам субсидий и компенсаций по оплате жилищно-коммунальных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752368" y="4380103"/>
            <a:ext cx="432048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Объемы финансирования  (тыс. руб.)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91780" y="4703268"/>
            <a:ext cx="4968552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93514463"/>
              </p:ext>
            </p:extLst>
          </p:nvPr>
        </p:nvGraphicFramePr>
        <p:xfrm>
          <a:off x="1313975" y="4703268"/>
          <a:ext cx="7415178" cy="1931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557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80" y="633984"/>
            <a:ext cx="7704856" cy="348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Целевые показатели муниципальной программы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832485"/>
              </p:ext>
            </p:extLst>
          </p:nvPr>
        </p:nvGraphicFramePr>
        <p:xfrm>
          <a:off x="467544" y="1196752"/>
          <a:ext cx="8375022" cy="51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534"/>
                <a:gridCol w="864096"/>
                <a:gridCol w="864096"/>
                <a:gridCol w="865170"/>
                <a:gridCol w="935030"/>
                <a:gridCol w="864096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2020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2021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2022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газифицированной территории по отношению к общей площади городского округа Сухой Лог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44,9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45,1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45,4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Ввод дополнительных мощностей газопроводов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0,0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1,5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5,6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3,5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464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протяженности автомобильных дорог общего пользования местного значения соответствующих нормативным требованиям к транспортно-эксплуатационным показателям от общей протяженности автомобильных дорог общего пользования местного значения 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25,6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26,2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26,8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27,4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3056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дворовых территорий городского округа Сухой Лог, уровень благоустройства которых соответствует современным требованиям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339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ликвидированных несанкционированных свалок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семей, обратившихся за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предоставлением субсидии на оплату жилого помещения и коммунальных услуг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1586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effectLst/>
                          <a:latin typeface="Cambria" panose="02040503050406030204" pitchFamily="18" charset="0"/>
                        </a:rPr>
                        <a:t>Количество многодетных семей, имеющих право на компенсацию расходов по оплате</a:t>
                      </a:r>
                      <a:r>
                        <a:rPr kumimoji="0" lang="ru-RU" sz="1100" kern="1200" baseline="0" dirty="0" smtClean="0">
                          <a:effectLst/>
                          <a:latin typeface="Cambria" panose="02040503050406030204" pitchFamily="18" charset="0"/>
                        </a:rPr>
                        <a:t> ЖКУ и обратившихся в уполномоченный орган</a:t>
                      </a:r>
                      <a:endParaRPr lang="ru-RU" sz="1100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361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375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389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404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404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получивших субсидию на оплату ЖКУ, в общей численности граждан, имеющих право на соответствующие меры социальной поддержки и обратившихся в уполномоченный орган городского округа Сухой Лог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69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Наталья Константинов\AppData\Local\Microsoft\Windows\Temporary Internet Files\Content.IE5\AEE5ACOG\ko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1" y="692696"/>
            <a:ext cx="8856984" cy="608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5"/>
          <p:cNvSpPr txBox="1">
            <a:spLocks/>
          </p:cNvSpPr>
          <p:nvPr/>
        </p:nvSpPr>
        <p:spPr>
          <a:xfrm>
            <a:off x="751805" y="594520"/>
            <a:ext cx="8072437" cy="85725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2020 году</a:t>
            </a:r>
            <a:endParaRPr lang="ru-RU" sz="2400" b="1" dirty="0">
              <a:solidFill>
                <a:schemeClr val="tx1"/>
              </a:solidFill>
              <a:latin typeface="Book Antiqua" pitchFamily="18" charset="0"/>
              <a:cs typeface="Tahoma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79081849"/>
              </p:ext>
            </p:extLst>
          </p:nvPr>
        </p:nvGraphicFramePr>
        <p:xfrm>
          <a:off x="484265" y="1268760"/>
          <a:ext cx="8424936" cy="514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Овал 3"/>
          <p:cNvSpPr/>
          <p:nvPr/>
        </p:nvSpPr>
        <p:spPr>
          <a:xfrm>
            <a:off x="3599891" y="3356992"/>
            <a:ext cx="2376263" cy="122413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170 119,9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236296" y="3933056"/>
            <a:ext cx="648072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5"/>
            <a:ext cx="1728192" cy="2052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+mj-lt"/>
              </a:rPr>
              <a:t>44 378,0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16 472,0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3" y="2256606"/>
            <a:ext cx="1784324" cy="3786191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60 850,0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5056" y="1723463"/>
            <a:ext cx="2169748" cy="10618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55854" y="2966577"/>
            <a:ext cx="2167500" cy="10439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847073" y="1723463"/>
            <a:ext cx="1069911" cy="83647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18 700,0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881057" y="3044060"/>
            <a:ext cx="1069911" cy="889025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36 650,0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30431"/>
            <a:ext cx="1584176" cy="3438540"/>
          </a:xfrm>
          <a:prstGeom prst="righ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60 850,0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5755854" y="4221088"/>
            <a:ext cx="2167500" cy="99909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Разработка </a:t>
            </a:r>
            <a:r>
              <a:rPr lang="ru-RU" sz="11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проектно</a:t>
            </a:r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– сметной  документации на ремонт участка автомобильной дороги по ул. Заводская, г. Сухой Лог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49483" y="5445224"/>
            <a:ext cx="2158613" cy="10254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Ремонт участка автомобильной дороги по ул. Заводская ,</a:t>
            </a:r>
          </a:p>
          <a:p>
            <a:pPr algn="ctr"/>
            <a:r>
              <a:rPr lang="ru-RU" sz="11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г. Сухой Лог</a:t>
            </a:r>
            <a:endParaRPr lang="ru-RU" sz="1100" b="1" dirty="0">
              <a:solidFill>
                <a:schemeClr val="accent1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7887490" y="4315968"/>
            <a:ext cx="1069911" cy="809332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500,0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7887490" y="5553312"/>
            <a:ext cx="1069911" cy="809284"/>
          </a:xfrm>
          <a:prstGeom prst="leftArrow">
            <a:avLst/>
          </a:prstGeom>
          <a:solidFill>
            <a:srgbClr val="FF7C8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5 000,0</a:t>
            </a:r>
            <a:endParaRPr lang="ru-RU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24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20688"/>
            <a:ext cx="7848871" cy="667455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 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2006679"/>
              </p:ext>
            </p:extLst>
          </p:nvPr>
        </p:nvGraphicFramePr>
        <p:xfrm>
          <a:off x="755576" y="1340768"/>
          <a:ext cx="806489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6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28021" y="633985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2020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36855"/>
              </p:ext>
            </p:extLst>
          </p:nvPr>
        </p:nvGraphicFramePr>
        <p:xfrm>
          <a:off x="832900" y="1844824"/>
          <a:ext cx="7848872" cy="345638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2796"/>
                <a:gridCol w="797404"/>
              </a:tblGrid>
              <a:tr h="563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 на  социальную  политику</a:t>
                      </a:r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141 087,0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120 613,5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на сельских территориях,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3 182,0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6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8 888,9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0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9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8 172,6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1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057" y="651951"/>
            <a:ext cx="8784976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Расходы бюджета городского округа Сухой Лог с учётом интересов целевых групп</a:t>
            </a:r>
            <a:endParaRPr lang="ru-RU" sz="19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79512" y="1052736"/>
            <a:ext cx="8763521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204077"/>
              </p:ext>
            </p:extLst>
          </p:nvPr>
        </p:nvGraphicFramePr>
        <p:xfrm>
          <a:off x="467544" y="1340768"/>
          <a:ext cx="8234190" cy="468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6024"/>
                <a:gridCol w="864096"/>
                <a:gridCol w="3456382"/>
                <a:gridCol w="792088"/>
                <a:gridCol w="792088"/>
                <a:gridCol w="745360"/>
              </a:tblGrid>
              <a:tr h="59476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 государственной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159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37500">
                <a:tc gridSpan="7"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 жилищно-коммунального хозяйства: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71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Молодые семьи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– 3 семьи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– 3 семьи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– 3 семьи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выплат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молодым семьям, признанным в установленном порядке нуждающимися в улучшении жилищных условий, в рамках реализации на территории городского округа Сухой Лог подпрограммы «Обеспечение жильем молодых семей» федеральной целевой программы «Жилище»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размере не менее 35 % расчетной стоимости жилья)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2 016,7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1 914,3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9949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Граждане, проживающие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сельских территориях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2020 – 4 семьи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– 4 семьи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– 4 семьи</a:t>
                      </a:r>
                    </a:p>
                    <a:p>
                      <a:pPr algn="ctr"/>
                      <a:endParaRPr lang="ru-RU" dirty="0"/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Предоставление социальных выплат гражданам, проживающим в сельской местности, в том числе молодым семьям и молодым специалистам, признанным в установленном порядке нуждающимися в улучшении жилищных условий, в рамках реализации на территории городского округа Сухой Лог федеральной целевой программы «Устойчивое развитие сельских территорий на 2014-2017 годы и на период до 2020 года» (в размере не менее 70 % расчетной стоимости жилья)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1 165,3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74632"/>
              </p:ext>
            </p:extLst>
          </p:nvPr>
        </p:nvGraphicFramePr>
        <p:xfrm>
          <a:off x="467545" y="836712"/>
          <a:ext cx="8162182" cy="509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936103"/>
                <a:gridCol w="2448271"/>
                <a:gridCol w="792088"/>
                <a:gridCol w="792088"/>
                <a:gridCol w="745360"/>
              </a:tblGrid>
              <a:tr h="6480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Наименование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Числен-</a:t>
                      </a:r>
                      <a:r>
                        <a:rPr lang="ru-RU" sz="1200" dirty="0" err="1" smtClean="0"/>
                        <a:t>ность</a:t>
                      </a:r>
                      <a:r>
                        <a:rPr lang="ru-RU" sz="1200" dirty="0" smtClean="0"/>
                        <a:t> целевой группы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Предлагаемые меры гос. поддержки за счет средств бюджета городского округа</a:t>
                      </a:r>
                      <a:endParaRPr lang="ru-RU" sz="12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Планируемый объем расходов на поддержку целевой группы 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тыс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 руб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.)</a:t>
                      </a: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378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00172">
                <a:tc gridSpan="6"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сфере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политики: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50" dirty="0"/>
                    </a:p>
                  </a:txBody>
                  <a:tcPr/>
                </a:tc>
              </a:tr>
              <a:tr h="2568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Некоммерческие организации городского округа, осуществляющие на территории городского округа Сухой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Лог мероприятия по профилактике и пропаганде здорового образа жизни, социальной поддержке ветеранов, инвалидов, пенсионеров, женщин, семей с детьми и граждан, находящихся в трудной жизненной ситуации, спортивной деятельности детей и молодежи, патриотическому воспитанию детей и молодежи, профилактике межнациональных и межконфессиональных конфликтов, возрождению традиционной народной культуры городского округа Сухой Лог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Предоставление субсидий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на     финансовую поддержку социально-ориентированных некоммерческих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7121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 сфере образования: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97172">
                <a:tc>
                  <a:txBody>
                    <a:bodyPr/>
                    <a:lstStyle/>
                    <a:p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начальных классов (1-4 </a:t>
                      </a:r>
                      <a:r>
                        <a:rPr kumimoji="0" lang="ru-RU" sz="11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.),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 так же с 5-11 </a:t>
                      </a:r>
                      <a:r>
                        <a:rPr kumimoji="0" lang="ru-RU" sz="11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kumimoji="0"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среди которых есть о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пекаемые, инвалиды, многодетные, малообеспеченные, дети с ограниченными возможностями здоровья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3 712 чел.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Льготное п</a:t>
                      </a: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итание обучающихся в   муниципальных общеобразовательных учреждениях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55 006,0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56 651,0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58 916,0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629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 descr="C:\Users\Наталья Константинов\AppData\Local\Microsoft\Windows\Temporary Internet Files\Content.IE5\PYZ6SCIQ\знак%20вопроса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4685"/>
            <a:ext cx="1473574" cy="147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68752" cy="100024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+mn-lt"/>
              </a:rPr>
              <a:t>               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Объем расходов бюджета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   городского округа Сухой Лог </a:t>
            </a:r>
            <a:b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                в расчете на одного жителя в 2020 г.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59550"/>
              </p:ext>
            </p:extLst>
          </p:nvPr>
        </p:nvGraphicFramePr>
        <p:xfrm>
          <a:off x="1516047" y="2204864"/>
          <a:ext cx="7128792" cy="4028439"/>
        </p:xfrm>
        <a:graphic>
          <a:graphicData uri="http://schemas.openxmlformats.org/drawingml/2006/table">
            <a:tbl>
              <a:tblPr/>
              <a:tblGrid>
                <a:gridCol w="540841"/>
                <a:gridCol w="5219799"/>
                <a:gridCol w="1368152"/>
              </a:tblGrid>
              <a:tr h="3489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34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3 489,6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14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23 602,3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2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10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РАСХОДОВ: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38 892,2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308304" y="1898520"/>
            <a:ext cx="12961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100" dirty="0" smtClean="0">
                <a:solidFill>
                  <a:srgbClr val="002060"/>
                </a:solidFill>
              </a:rPr>
              <a:t>Рублей</a:t>
            </a:r>
            <a:endParaRPr lang="ru-RU" sz="1100" dirty="0">
              <a:solidFill>
                <a:srgbClr val="002060"/>
              </a:solidFill>
            </a:endParaRP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1862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0226844"/>
              </p:ext>
            </p:extLst>
          </p:nvPr>
        </p:nvGraphicFramePr>
        <p:xfrm>
          <a:off x="323528" y="764704"/>
          <a:ext cx="8496944" cy="5450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928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028820" y="332063"/>
            <a:ext cx="5472609" cy="60384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</a:t>
            </a:r>
            <a:r>
              <a:rPr lang="ru-RU" sz="3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ahoma" pitchFamily="34" charset="0"/>
              </a:rPr>
              <a:t>Муниципальный долг</a:t>
            </a:r>
            <a:endParaRPr lang="ru-RU" sz="3000" b="1" dirty="0">
              <a:solidFill>
                <a:schemeClr val="tx2">
                  <a:lumMod val="50000"/>
                </a:schemeClr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750" y="935905"/>
            <a:ext cx="8286751" cy="892542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</a:p>
          <a:p>
            <a:pPr algn="ctr">
              <a:defRPr/>
            </a:pP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21902608"/>
              </p:ext>
            </p:extLst>
          </p:nvPr>
        </p:nvGraphicFramePr>
        <p:xfrm>
          <a:off x="603097" y="1484784"/>
          <a:ext cx="8407024" cy="5188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41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1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19972"/>
              </p:ext>
            </p:extLst>
          </p:nvPr>
        </p:nvGraphicFramePr>
        <p:xfrm>
          <a:off x="395536" y="2204693"/>
          <a:ext cx="6019800" cy="4087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38571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7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6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4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09596"/>
              </p:ext>
            </p:extLst>
          </p:nvPr>
        </p:nvGraphicFramePr>
        <p:xfrm>
          <a:off x="522414" y="11247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9162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2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20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920880" cy="5235674"/>
          </a:xfrm>
          <a:solidFill>
            <a:schemeClr val="bg1">
              <a:lumMod val="85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и результативности имеющихся инструментов программно-целевого управления и </a:t>
            </a:r>
            <a:r>
              <a:rPr lang="ru-RU" sz="5600" dirty="0" err="1" smtClean="0">
                <a:solidFill>
                  <a:schemeClr val="accent1">
                    <a:lumMod val="75000"/>
                  </a:schemeClr>
                </a:solidFill>
              </a:rPr>
              <a:t>бюджетирования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5600" dirty="0" smtClean="0"/>
              <a:t>		</a:t>
            </a:r>
            <a:r>
              <a:rPr lang="ru-RU" sz="5600" dirty="0" smtClean="0">
                <a:solidFill>
                  <a:schemeClr val="accent1">
                    <a:lumMod val="75000"/>
                  </a:schemeClr>
                </a:solidFill>
              </a:rPr>
              <a:t>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5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762000"/>
            <a:ext cx="792088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Основные задачи и приоритетные направления бюджетной  политики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городского округа Сухой лог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24074</TotalTime>
  <Words>5855</Words>
  <Application>Microsoft Office PowerPoint</Application>
  <PresentationFormat>Экран (4:3)</PresentationFormat>
  <Paragraphs>1441</Paragraphs>
  <Slides>67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9" baseType="lpstr">
      <vt:lpstr>Поток</vt:lpstr>
      <vt:lpstr>Лист</vt:lpstr>
      <vt:lpstr>К решению Думы городского округа  Сухой Лог «Об утверждении бюджета городского округа Сухой Лог на 2020 год  и плановый период 2021-2022 годов»</vt:lpstr>
      <vt:lpstr>Презентация PowerPoint</vt:lpstr>
      <vt:lpstr>Презентация PowerPoint</vt:lpstr>
      <vt:lpstr>Основные  социально – экономические показатели  городского  округа Сухой Лог</vt:lpstr>
      <vt:lpstr>Презентация PowerPoint</vt:lpstr>
      <vt:lpstr>Объём производства сельскохозяйственной продукции                       (в млн. руб.)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Бюджетный процесс </vt:lpstr>
      <vt:lpstr>ГРАЖДАНИН, его участие в бюджетном процессе</vt:lpstr>
      <vt:lpstr>Презентация PowerPoint</vt:lpstr>
      <vt:lpstr>Презентация PowerPoint</vt:lpstr>
      <vt:lpstr>Презентация PowerPoint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2020 год </vt:lpstr>
      <vt:lpstr>Структура и доля налоговых доходов бюджета на 2020 год</vt:lpstr>
      <vt:lpstr>Структура и доля неналоговых  доходов бюджета на 2020 год</vt:lpstr>
      <vt:lpstr>Структура и доля безвозмездных поступлений  на 2020 год</vt:lpstr>
      <vt:lpstr>Доходы бюджета</vt:lpstr>
      <vt:lpstr>Презентация PowerPoint</vt:lpstr>
      <vt:lpstr>Налог на имущество физических лиц </vt:lpstr>
      <vt:lpstr>Земельный налог </vt:lpstr>
      <vt:lpstr>Динамика поступления доходов  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2020 году </vt:lpstr>
      <vt:lpstr>Информация о расходах бюджета в разрезе                             муниципальных программ                  тыс. руб. </vt:lpstr>
      <vt:lpstr>продолжение таблицы</vt:lpstr>
      <vt:lpstr>Презентация PowerPoint</vt:lpstr>
      <vt:lpstr>       Одними из наиболее финансовоёмких         муниципальных программ являются следующие: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Презентация PowerPoint</vt:lpstr>
      <vt:lpstr>Презентация PowerPoint</vt:lpstr>
      <vt:lpstr>Целевые показатели муниципальной программы</vt:lpstr>
      <vt:lpstr>Презентация PowerPoint</vt:lpstr>
      <vt:lpstr>Направление расходов на физическую культуру  и спорт в 2020 году</vt:lpstr>
      <vt:lpstr>Презентация PowerPoint</vt:lpstr>
      <vt:lpstr>Целевые показатели муниципальной программы</vt:lpstr>
      <vt:lpstr>Презентация PowerPoint</vt:lpstr>
      <vt:lpstr>Расходы на дорожное хозяйство  (дорожный фонд), тыс. руб.</vt:lpstr>
      <vt:lpstr>Презентация PowerPoint</vt:lpstr>
      <vt:lpstr> Расходы бюджета городского округа Сухой Лог с учётом интересов целевых групп</vt:lpstr>
      <vt:lpstr>Презентация PowerPoint</vt:lpstr>
      <vt:lpstr>                Объем расходов бюджета                   городского округа Сухой Лог                   в расчете на одного жителя в 2020 г.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1966</cp:revision>
  <cp:lastPrinted>2018-11-29T04:44:55Z</cp:lastPrinted>
  <dcterms:created xsi:type="dcterms:W3CDTF">2014-02-20T03:04:54Z</dcterms:created>
  <dcterms:modified xsi:type="dcterms:W3CDTF">2020-01-13T09:17:37Z</dcterms:modified>
</cp:coreProperties>
</file>